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56"/>
  </p:notesMasterIdLst>
  <p:sldIdLst>
    <p:sldId id="256" r:id="rId2"/>
    <p:sldId id="259" r:id="rId3"/>
    <p:sldId id="260" r:id="rId4"/>
    <p:sldId id="261" r:id="rId5"/>
    <p:sldId id="263" r:id="rId6"/>
    <p:sldId id="262" r:id="rId7"/>
    <p:sldId id="853" r:id="rId8"/>
    <p:sldId id="916" r:id="rId9"/>
    <p:sldId id="906" r:id="rId10"/>
    <p:sldId id="910" r:id="rId11"/>
    <p:sldId id="987" r:id="rId12"/>
    <p:sldId id="964" r:id="rId13"/>
    <p:sldId id="437" r:id="rId14"/>
    <p:sldId id="984" r:id="rId15"/>
    <p:sldId id="852" r:id="rId16"/>
    <p:sldId id="257" r:id="rId17"/>
    <p:sldId id="258" r:id="rId18"/>
    <p:sldId id="986" r:id="rId19"/>
    <p:sldId id="917" r:id="rId20"/>
    <p:sldId id="619" r:id="rId21"/>
    <p:sldId id="958" r:id="rId22"/>
    <p:sldId id="959" r:id="rId23"/>
    <p:sldId id="960" r:id="rId24"/>
    <p:sldId id="961" r:id="rId25"/>
    <p:sldId id="264" r:id="rId26"/>
    <p:sldId id="962" r:id="rId27"/>
    <p:sldId id="611" r:id="rId28"/>
    <p:sldId id="612" r:id="rId29"/>
    <p:sldId id="424" r:id="rId30"/>
    <p:sldId id="426" r:id="rId31"/>
    <p:sldId id="963" r:id="rId32"/>
    <p:sldId id="966" r:id="rId33"/>
    <p:sldId id="920" r:id="rId34"/>
    <p:sldId id="974" r:id="rId35"/>
    <p:sldId id="975" r:id="rId36"/>
    <p:sldId id="976" r:id="rId37"/>
    <p:sldId id="941" r:id="rId38"/>
    <p:sldId id="977" r:id="rId39"/>
    <p:sldId id="978" r:id="rId40"/>
    <p:sldId id="979" r:id="rId41"/>
    <p:sldId id="980" r:id="rId42"/>
    <p:sldId id="981" r:id="rId43"/>
    <p:sldId id="989" r:id="rId44"/>
    <p:sldId id="973" r:id="rId45"/>
    <p:sldId id="968" r:id="rId46"/>
    <p:sldId id="969" r:id="rId47"/>
    <p:sldId id="970" r:id="rId48"/>
    <p:sldId id="267" r:id="rId49"/>
    <p:sldId id="268" r:id="rId50"/>
    <p:sldId id="787" r:id="rId51"/>
    <p:sldId id="983" r:id="rId52"/>
    <p:sldId id="988" r:id="rId53"/>
    <p:sldId id="972" r:id="rId54"/>
    <p:sldId id="885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/>
    <p:restoredTop sz="94737"/>
  </p:normalViewPr>
  <p:slideViewPr>
    <p:cSldViewPr snapToGrid="0">
      <p:cViewPr varScale="1">
        <p:scale>
          <a:sx n="129" d="100"/>
          <a:sy n="129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38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who is going to click on an ad…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5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9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37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F13041AB-3BF3-7FB4-D4A3-BAD1D9F13A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409C9103-C2F1-8442-B10F-EB09A92BB4A3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070D623-C5FA-AC5B-5DA4-535D815923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189BD0DC-4D06-F9FF-4992-0F5204938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C29570E7-7BA5-B634-77DF-F63984A26E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727AE748-0D86-4B47-A587-11FEE7DA5947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6611E9B-8503-46B3-E323-BB79E17C4A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476F39B-4D0C-89B4-A202-6ACA3C104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9DFC766B-0154-C9F7-49EF-E4C981F42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1DBCAE43-E155-8B48-8F23-41263FB2341F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DEFB927-DE3D-5594-49EC-37F3526357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EDAD892E-63CE-8800-F644-792D8501CB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88DCBFC6-B91C-B05C-5431-341A8E27A5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C606AC52-7D53-FF47-B288-F9EF46140D50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DAE90E7-CA4C-7830-1006-370489194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E089834-892C-7745-6303-9DF69C8E7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3A95CD49-D940-8071-6ADA-CA4D16BD82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5D49430E-89FA-FF4C-86D6-C424457ECA31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D1D98191-28CE-A64E-7F68-E43CE6F757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76E65A00-19F1-FE70-E2A0-A9E08D44CB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9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C217E2-0252-426E-A451-EB3D8E6CC71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03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Advertising in different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7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9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equation???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49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4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2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4/21/24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7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4/21/24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4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4/21/24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1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4/21/24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35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4/21/24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27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4/21/24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1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4/21/24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C7800-B276-A64A-8AB0-19972C98F17B}" type="datetime1">
              <a:rPr lang="en-US" smtClean="0"/>
              <a:t>4/21/24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89452" y="1424337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158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4/21/24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3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4/21/24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4/21/24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3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4/21/24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24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4/21/24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4/21/24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3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4/21/24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7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0.png"/><Relationship Id="rId4" Type="http://schemas.openxmlformats.org/officeDocument/2006/relationships/image" Target="../media/image3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0.png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linear_model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modules/generated/sklearn.linear_model.Ridge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hyperlink" Target="http://www.google.com/url?sa=i&amp;rct=j&amp;q=&amp;esrc=s&amp;source=images&amp;cd=&amp;cad=rja&amp;uact=8&amp;ved=0CAcQjRw&amp;url=http://wiki.bethanycrane.com/perceptron&amp;ei=LqzkVK6YB8yaNvKJgeAN&amp;bvm=bv.85970519,d.eXY&amp;psig=AFQjCNFUlAtlA5kc8XTKXrCm0sqBjPX7hw&amp;ust=1424358759883375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6 – Linear Classification and Regression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Statistics and Data Analysis</a:t>
            </a:r>
          </a:p>
          <a:p>
            <a:r>
              <a:rPr lang="en-US" sz="1800" dirty="0"/>
              <a:t>COR1-GB.1305</a:t>
            </a:r>
          </a:p>
          <a:p>
            <a:r>
              <a:rPr lang="en-US" dirty="0"/>
              <a:t>Prof: Chris </a:t>
            </a:r>
            <a:r>
              <a:rPr lang="en-US" dirty="0" err="1"/>
              <a:t>Volinsky</a:t>
            </a:r>
            <a:endParaRPr lang="en-US" dirty="0"/>
          </a:p>
          <a:p>
            <a:r>
              <a:rPr lang="en-US" dirty="0"/>
              <a:t>NYU Stern:  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Pin by Michael Hathaway on Tool Boxes | Mechanic life, Mechanic tool box,  Funny car memes">
            <a:extLst>
              <a:ext uri="{FF2B5EF4-FFF2-40B4-BE49-F238E27FC236}">
                <a16:creationId xmlns:a16="http://schemas.microsoft.com/office/drawing/2014/main" id="{C36B9D6F-7550-596D-5AAD-EC4A8A15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5" y="3757460"/>
            <a:ext cx="1932229" cy="262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8F6E-86A6-9D4F-8DB2-7077E4767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546"/>
            <a:ext cx="9067800" cy="685482"/>
          </a:xfrm>
        </p:spPr>
        <p:txBody>
          <a:bodyPr>
            <a:noAutofit/>
          </a:bodyPr>
          <a:lstStyle/>
          <a:p>
            <a:r>
              <a:rPr lang="en-US" dirty="0"/>
              <a:t>Maximizing margin: </a:t>
            </a:r>
            <a:br>
              <a:rPr lang="en-US" dirty="0"/>
            </a:br>
            <a:r>
              <a:rPr lang="en-US" dirty="0"/>
              <a:t>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E884-8362-474B-A37B-290691E6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366" y="1379069"/>
            <a:ext cx="4110010" cy="3316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66CACD-EA3D-7379-AD9F-465C45B8E0D6}"/>
              </a:ext>
            </a:extLst>
          </p:cNvPr>
          <p:cNvSpPr txBox="1"/>
          <p:nvPr/>
        </p:nvSpPr>
        <p:spPr>
          <a:xfrm>
            <a:off x="273158" y="1289296"/>
            <a:ext cx="3584139" cy="30962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optimal SVM is the boundary that maximizes the margin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course data is not typically separable, but there are some clever mathematical tricks devised to deal with that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Computationally complex, but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b="1" dirty="0">
                <a:solidFill>
                  <a:srgbClr val="007020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from</a:t>
            </a:r>
            <a:r>
              <a:rPr lang="en-US" sz="1600" b="1" dirty="0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sklearn</a:t>
            </a:r>
            <a:r>
              <a:rPr lang="en-US" sz="1600" b="1" dirty="0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import</a:t>
            </a:r>
            <a:r>
              <a:rPr lang="en-US" sz="1600" b="1" dirty="0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svm</a:t>
            </a:r>
            <a:endParaRPr lang="en-US" sz="1600" dirty="0">
              <a:highlight>
                <a:srgbClr val="00FFFF"/>
              </a:highlight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EC3F3-C96C-9223-D297-990E4E7870E0}"/>
              </a:ext>
            </a:extLst>
          </p:cNvPr>
          <p:cNvSpPr txBox="1"/>
          <p:nvPr/>
        </p:nvSpPr>
        <p:spPr>
          <a:xfrm>
            <a:off x="1739269" y="4844569"/>
            <a:ext cx="5665462" cy="9294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 has complexity parameters: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 : “the cost”: higher values fit training data more closely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Kernel: linear or non-linear + degree of polynomial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CF22B-9F29-B8E8-9A91-65BB6CF6C121}"/>
              </a:ext>
            </a:extLst>
          </p:cNvPr>
          <p:cNvSpPr txBox="1"/>
          <p:nvPr/>
        </p:nvSpPr>
        <p:spPr>
          <a:xfrm>
            <a:off x="1072055" y="6033040"/>
            <a:ext cx="720690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ISL: Chapter 9.3 – 9.6 has good explanation plus python code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65951A-6A64-FA61-C9F7-3EE0AEEB7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775" y="6023161"/>
            <a:ext cx="409989" cy="4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3631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240045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F045-19C7-3BC9-BB6C-59E0112F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082CF-AF68-47BE-0C73-12131737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8"/>
            <a:ext cx="5113283" cy="5452473"/>
          </a:xfrm>
        </p:spPr>
        <p:txBody>
          <a:bodyPr/>
          <a:lstStyle/>
          <a:p>
            <a:r>
              <a:rPr lang="en-US" dirty="0"/>
              <a:t>Logistic Regression is a bit of a misnomer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actually a technique for Classification</a:t>
            </a:r>
          </a:p>
          <a:p>
            <a:pPr lvl="1"/>
            <a:r>
              <a:rPr lang="en-US" dirty="0"/>
              <a:t>Typically with a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But: it uses a clever transformation of the binary response so it can use the same techniques as linear regression </a:t>
            </a:r>
          </a:p>
          <a:p>
            <a:endParaRPr lang="en-US" dirty="0"/>
          </a:p>
          <a:p>
            <a:r>
              <a:rPr lang="en-US" dirty="0"/>
              <a:t>Logistic regression is typically used for “Class Probability Estimation”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F9C99-A6DB-57AC-841F-F4F73E12A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 descr="Word Choice | YOU KEEP USING THAT WORD I DON'T THINK IT ...">
            <a:extLst>
              <a:ext uri="{FF2B5EF4-FFF2-40B4-BE49-F238E27FC236}">
                <a16:creationId xmlns:a16="http://schemas.microsoft.com/office/drawing/2014/main" id="{D33AC78E-C791-2219-31E1-4CAB1A01A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37" y="1021898"/>
            <a:ext cx="3044454" cy="262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14676C-CD89-AE5B-2D6C-8D5234174557}"/>
              </a:ext>
            </a:extLst>
          </p:cNvPr>
          <p:cNvSpPr txBox="1"/>
          <p:nvPr/>
        </p:nvSpPr>
        <p:spPr>
          <a:xfrm>
            <a:off x="1260035" y="5749159"/>
            <a:ext cx="6623929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sklearn.linear_model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LogisticRegression</a:t>
            </a:r>
            <a:endParaRPr lang="en-US" sz="28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8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7AB5B5-1433-E183-AC5E-82E86E1D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D0F904-E745-0E40-6FDC-30935C15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2204"/>
            <a:ext cx="8229600" cy="1870157"/>
          </a:xfrm>
        </p:spPr>
        <p:txBody>
          <a:bodyPr/>
          <a:lstStyle/>
          <a:p>
            <a:r>
              <a:rPr lang="en-US" dirty="0"/>
              <a:t>Instead of trying to predict the binary target directly, Logistic Regression directly predicts the </a:t>
            </a:r>
            <a:r>
              <a:rPr lang="en-US" b="1" dirty="0"/>
              <a:t>probability</a:t>
            </a:r>
            <a:r>
              <a:rPr lang="en-US" dirty="0"/>
              <a:t> of a “success” (or whatever the value of 1 represents)</a:t>
            </a:r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</p:txBody>
      </p:sp>
      <p:pic>
        <p:nvPicPr>
          <p:cNvPr id="8" name="Picture 7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81DB5A82-F719-9BB6-6395-865365A0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24" y="2989748"/>
            <a:ext cx="4148174" cy="2400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13FBF7D-8E5E-5ED8-1490-BD13532AAA03}"/>
                  </a:ext>
                </a:extLst>
              </p:cNvPr>
              <p:cNvSpPr txBox="1"/>
              <p:nvPr/>
            </p:nvSpPr>
            <p:spPr bwMode="auto">
              <a:xfrm>
                <a:off x="1666576" y="2516129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en-US" sz="2800" i="1" dirty="0">
                    <a:solidFill>
                      <a:srgbClr val="000000"/>
                    </a:solidFill>
                  </a:rPr>
                  <a:t>f </a:t>
                </a:r>
                <a:r>
                  <a:rPr lang="en-US" sz="2800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13FBF7D-8E5E-5ED8-1490-BD13532AA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6576" y="2516129"/>
                <a:ext cx="6215063" cy="652463"/>
              </a:xfrm>
              <a:prstGeom prst="rect">
                <a:avLst/>
              </a:prstGeom>
              <a:blipFill>
                <a:blip r:embed="rId3"/>
                <a:stretch>
                  <a:fillRect l="-1837" t="-961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B3630B-323E-5117-AF58-0EE5FBC1C255}"/>
                  </a:ext>
                </a:extLst>
              </p:cNvPr>
              <p:cNvSpPr txBox="1"/>
              <p:nvPr/>
            </p:nvSpPr>
            <p:spPr>
              <a:xfrm>
                <a:off x="610698" y="3691023"/>
                <a:ext cx="3260829" cy="54418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i="1" dirty="0">
                    <a:ea typeface="Tahoma" panose="020B0604030504040204" pitchFamily="34" charset="0"/>
                    <a:cs typeface="Tahoma" panose="020B0604030504040204" pitchFamily="34" charset="0"/>
                  </a:rPr>
                  <a:t>f(p</a:t>
                </a:r>
                <a:r>
                  <a:rPr lang="en-US" sz="2000" i="1" baseline="-25000" dirty="0">
                    <a:ea typeface="Tahoma" panose="020B0604030504040204" pitchFamily="34" charset="0"/>
                    <a:cs typeface="Tahoma" panose="020B0604030504040204" pitchFamily="34" charset="0"/>
                  </a:rPr>
                  <a:t>i</a:t>
                </a:r>
                <a:r>
                  <a:rPr lang="en-US" sz="2000" i="1" dirty="0">
                    <a:ea typeface="Tahoma" panose="020B0604030504040204" pitchFamily="34" charset="0"/>
                    <a:cs typeface="Tahoma" panose="020B0604030504040204" pitchFamily="34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𝑙𝑜𝑔𝑖𝑡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log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⁡(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U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B3630B-323E-5117-AF58-0EE5FBC1C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98" y="3691023"/>
                <a:ext cx="3260829" cy="544188"/>
              </a:xfrm>
              <a:prstGeom prst="rect">
                <a:avLst/>
              </a:prstGeom>
              <a:blipFill>
                <a:blip r:embed="rId4"/>
                <a:stretch>
                  <a:fillRect l="-1946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0B97-DFBE-CF7D-8AA9-A7CDA62F0C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360B2-9596-61E1-8534-33527ECC2CDC}"/>
              </a:ext>
            </a:extLst>
          </p:cNvPr>
          <p:cNvSpPr txBox="1"/>
          <p:nvPr/>
        </p:nvSpPr>
        <p:spPr>
          <a:xfrm>
            <a:off x="662152" y="4540469"/>
            <a:ext cx="1883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loss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2B528-0817-43B5-6BDE-2BCA9E5CFB49}"/>
              </a:ext>
            </a:extLst>
          </p:cNvPr>
          <p:cNvSpPr txBox="1"/>
          <p:nvPr/>
        </p:nvSpPr>
        <p:spPr>
          <a:xfrm>
            <a:off x="457200" y="5695120"/>
            <a:ext cx="845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regression is a classification problem that is linear in the features</a:t>
            </a:r>
          </a:p>
        </p:txBody>
      </p:sp>
    </p:spTree>
    <p:extLst>
      <p:ext uri="{BB962C8B-B14F-4D97-AF65-F5344CB8AC3E}">
        <p14:creationId xmlns:p14="http://schemas.microsoft.com/office/powerpoint/2010/main" val="293975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0B97-B607-746B-E705-DC629DB6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87C17-49F8-8E59-C3FF-10BE0CAF40C1}"/>
              </a:ext>
            </a:extLst>
          </p:cNvPr>
          <p:cNvSpPr txBox="1"/>
          <p:nvPr/>
        </p:nvSpPr>
        <p:spPr>
          <a:xfrm>
            <a:off x="798786" y="1912883"/>
            <a:ext cx="3272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Module5_ModelAssessment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9EF13-243C-37E2-1C2D-09F8E389FAEC}"/>
              </a:ext>
            </a:extLst>
          </p:cNvPr>
          <p:cNvSpPr txBox="1"/>
          <p:nvPr/>
        </p:nvSpPr>
        <p:spPr>
          <a:xfrm>
            <a:off x="3111063" y="3228945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Model_assessment.ipynb</a:t>
            </a:r>
            <a:endParaRPr lang="en-US" sz="20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215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833067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024648" cy="901494"/>
          </a:xfrm>
        </p:spPr>
        <p:txBody>
          <a:bodyPr/>
          <a:lstStyle/>
          <a:p>
            <a:r>
              <a:rPr lang="en-US" dirty="0"/>
              <a:t>Recall we categorize predictive models by the target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AEA2C48-FFC9-B3E8-DEB4-177E5CA7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07" y="1668299"/>
            <a:ext cx="4390543" cy="20103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480ACA-4498-5293-812B-80DF7F84AF3D}"/>
              </a:ext>
            </a:extLst>
          </p:cNvPr>
          <p:cNvSpPr txBox="1">
            <a:spLocks/>
          </p:cNvSpPr>
          <p:nvPr/>
        </p:nvSpPr>
        <p:spPr bwMode="auto">
          <a:xfrm>
            <a:off x="457200" y="3874274"/>
            <a:ext cx="8024648" cy="90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Decision Tree models are classification models</a:t>
            </a:r>
          </a:p>
          <a:p>
            <a:pPr>
              <a:buClrTx/>
            </a:pPr>
            <a:r>
              <a:rPr lang="en-US" kern="0" dirty="0"/>
              <a:t>Now we focus on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8FAF-DE1C-DE59-3506-E73985A4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4114800" cy="729214"/>
          </a:xfrm>
        </p:spPr>
        <p:txBody>
          <a:bodyPr/>
          <a:lstStyle/>
          <a:p>
            <a:r>
              <a:rPr lang="en-US" dirty="0"/>
              <a:t>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CC950-7FF0-248D-8C35-85882759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5739"/>
            <a:ext cx="3833475" cy="5346891"/>
          </a:xfrm>
        </p:spPr>
        <p:txBody>
          <a:bodyPr/>
          <a:lstStyle/>
          <a:p>
            <a:r>
              <a:rPr lang="en-US" sz="1800" dirty="0"/>
              <a:t>Tree models can also be used with a numeric outcome, called </a:t>
            </a:r>
            <a:r>
              <a:rPr lang="en-US" sz="1800" b="1" i="1" dirty="0">
                <a:solidFill>
                  <a:srgbClr val="002060"/>
                </a:solidFill>
              </a:rPr>
              <a:t>Regression Trees</a:t>
            </a:r>
          </a:p>
          <a:p>
            <a:endParaRPr lang="en-US" sz="1800" b="1" i="1" dirty="0">
              <a:solidFill>
                <a:srgbClr val="002060"/>
              </a:solidFill>
            </a:endParaRPr>
          </a:p>
          <a:p>
            <a:r>
              <a:rPr lang="en-US" sz="1800" i="1" dirty="0"/>
              <a:t>Purity</a:t>
            </a:r>
            <a:r>
              <a:rPr lang="en-US" sz="1800" dirty="0"/>
              <a:t> is measured by the variance in the nodes</a:t>
            </a:r>
          </a:p>
          <a:p>
            <a:endParaRPr lang="en-US" sz="1800" dirty="0"/>
          </a:p>
          <a:p>
            <a:r>
              <a:rPr lang="en-US" sz="1800" dirty="0"/>
              <a:t>Prediction accuracy is measured by (root) mean squared error</a:t>
            </a:r>
          </a:p>
          <a:p>
            <a:endParaRPr lang="en-US" sz="1800" dirty="0"/>
          </a:p>
          <a:p>
            <a:r>
              <a:rPr lang="en-US" sz="1800" dirty="0"/>
              <a:t>Fitting process is similar to Classification Trees</a:t>
            </a:r>
          </a:p>
          <a:p>
            <a:endParaRPr lang="en-US" sz="1800" dirty="0"/>
          </a:p>
          <a:p>
            <a:r>
              <a:rPr lang="en-US" sz="1800" dirty="0"/>
              <a:t>Example: Predicting the price of used Toyota Corollas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A7FF-6B48-F227-7F02-898CC62303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042796-2CDD-773A-E861-B8C6916A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82" y="252248"/>
            <a:ext cx="5007833" cy="66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62620-FDA5-B4F8-6436-635911216103}"/>
              </a:ext>
            </a:extLst>
          </p:cNvPr>
          <p:cNvSpPr txBox="1"/>
          <p:nvPr/>
        </p:nvSpPr>
        <p:spPr>
          <a:xfrm>
            <a:off x="2785656" y="6434108"/>
            <a:ext cx="2095638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Chapter 9.6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D2641-5BD2-BA5E-158B-6C1C1FF6D709}"/>
              </a:ext>
            </a:extLst>
          </p:cNvPr>
          <p:cNvSpPr txBox="1"/>
          <p:nvPr/>
        </p:nvSpPr>
        <p:spPr>
          <a:xfrm>
            <a:off x="457200" y="5992261"/>
            <a:ext cx="452598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sklearn.tree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import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DecisionTreeRegressor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32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0B97-B607-746B-E705-DC629DB6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87C17-49F8-8E59-C3FF-10BE0CAF40C1}"/>
              </a:ext>
            </a:extLst>
          </p:cNvPr>
          <p:cNvSpPr txBox="1"/>
          <p:nvPr/>
        </p:nvSpPr>
        <p:spPr>
          <a:xfrm>
            <a:off x="798786" y="1912883"/>
            <a:ext cx="3272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Module5_ModelAssessment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9EF13-243C-37E2-1C2D-09F8E389FAEC}"/>
              </a:ext>
            </a:extLst>
          </p:cNvPr>
          <p:cNvSpPr txBox="1"/>
          <p:nvPr/>
        </p:nvSpPr>
        <p:spPr>
          <a:xfrm>
            <a:off x="3111063" y="3228945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RegressionTreeFit.ipynb</a:t>
            </a:r>
            <a:endParaRPr lang="en-US" sz="20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9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FB1C-9E36-56D4-DEA1-EA37ACD3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9214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EE86-121E-9E89-2BFA-D190FF9DD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033" y="807166"/>
            <a:ext cx="8526975" cy="4961809"/>
          </a:xfrm>
        </p:spPr>
        <p:txBody>
          <a:bodyPr/>
          <a:lstStyle/>
          <a:p>
            <a:r>
              <a:rPr lang="en-US" dirty="0"/>
              <a:t>Linear Regression is a mathematical optimization model to predict a numeric variable from one or multiple other variables</a:t>
            </a:r>
          </a:p>
          <a:p>
            <a:pPr lvl="1"/>
            <a:r>
              <a:rPr lang="en-US" dirty="0"/>
              <a:t>Can be numeric or categorical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Simple Linear Regression (SLR)</a:t>
            </a:r>
          </a:p>
          <a:p>
            <a:pPr lvl="1"/>
            <a:r>
              <a:rPr lang="en-US" dirty="0"/>
              <a:t>Only one explanatory variable (attributes)</a:t>
            </a:r>
          </a:p>
          <a:p>
            <a:r>
              <a:rPr lang="en-US" dirty="0"/>
              <a:t>Multiple Linear Regression (MLR)</a:t>
            </a:r>
          </a:p>
          <a:p>
            <a:pPr lvl="1"/>
            <a:r>
              <a:rPr lang="en-US" dirty="0"/>
              <a:t>Multiple explanatory variables (attributes)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Statistics: Focus is on parameter estimates, interpretations and significance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Science: Focus is on using the model for prediction</a:t>
            </a:r>
          </a:p>
          <a:p>
            <a:pPr marL="0" indent="0">
              <a:buNone/>
            </a:pPr>
            <a:r>
              <a:rPr lang="en-US" dirty="0"/>
              <a:t>- assumptions for linearity, normality, </a:t>
            </a:r>
            <a:r>
              <a:rPr lang="en-US" dirty="0" err="1"/>
              <a:t>etc</a:t>
            </a:r>
            <a:r>
              <a:rPr lang="en-US" dirty="0"/>
              <a:t>, not as important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96D95-BB9B-4C2A-5147-3AFB11D1E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6A661-53F4-FBCC-49F0-AD58020940B6}"/>
              </a:ext>
            </a:extLst>
          </p:cNvPr>
          <p:cNvSpPr txBox="1"/>
          <p:nvPr/>
        </p:nvSpPr>
        <p:spPr>
          <a:xfrm>
            <a:off x="1387204" y="5928215"/>
            <a:ext cx="6232796" cy="6340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sklearn.linear_model</a:t>
            </a: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import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LinearRegression</a:t>
            </a:r>
            <a:endParaRPr lang="en-US" sz="16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import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statsmodels.formula.api</a:t>
            </a: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as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sm</a:t>
            </a:r>
            <a:endParaRPr lang="en-US" sz="16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8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A067B-6404-EC6F-C824-9D53CC34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D4D7-0FE1-B4EF-8AAE-FFA42FFA2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Trees are a “rule-based” way to build classification models</a:t>
            </a:r>
          </a:p>
          <a:p>
            <a:pPr lvl="1"/>
            <a:r>
              <a:rPr lang="en-US" dirty="0"/>
              <a:t>Results in a partition of the input space</a:t>
            </a:r>
          </a:p>
          <a:p>
            <a:pPr lvl="1"/>
            <a:r>
              <a:rPr lang="en-US" dirty="0"/>
              <a:t>Uses rules that are parallel to axes: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47B0F-18CA-D559-BB27-F4F4B87C9E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diagram of a diagram of a balance&#10;&#10;Description automatically generated with medium confidence">
            <a:extLst>
              <a:ext uri="{FF2B5EF4-FFF2-40B4-BE49-F238E27FC236}">
                <a16:creationId xmlns:a16="http://schemas.microsoft.com/office/drawing/2014/main" id="{29D9B9C2-5185-7C0F-2D8F-91624D7E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45" y="2274933"/>
            <a:ext cx="5690232" cy="4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4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A29CC1-4E79-CF07-F91D-D6E06E1D8B94}"/>
              </a:ext>
            </a:extLst>
          </p:cNvPr>
          <p:cNvSpPr txBox="1"/>
          <p:nvPr/>
        </p:nvSpPr>
        <p:spPr>
          <a:xfrm>
            <a:off x="2720684" y="2663784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E917D-E3EB-D28E-F9FF-AC10FA79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Example – Advertising v Sales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E3224-BA22-1B87-8BCA-1DB2A399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7" y="865739"/>
            <a:ext cx="7145481" cy="3619750"/>
          </a:xfrm>
          <a:prstGeom prst="rect">
            <a:avLst/>
          </a:prstGeom>
        </p:spPr>
      </p:pic>
      <p:pic>
        <p:nvPicPr>
          <p:cNvPr id="10" name="Content Placeholder 9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8234F8F5-D83B-9F63-0583-435940B46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87436" y="883764"/>
            <a:ext cx="2369127" cy="3641142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E74A27-64E7-9BC1-3821-86137777EFF7}"/>
              </a:ext>
            </a:extLst>
          </p:cNvPr>
          <p:cNvSpPr txBox="1">
            <a:spLocks/>
          </p:cNvSpPr>
          <p:nvPr/>
        </p:nvSpPr>
        <p:spPr bwMode="auto">
          <a:xfrm>
            <a:off x="326591" y="4844025"/>
            <a:ext cx="4120716" cy="177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sz="1400" kern="0" dirty="0"/>
              <a:t>Is there a relationship between advertising and sales?</a:t>
            </a:r>
          </a:p>
          <a:p>
            <a:pPr>
              <a:buClrTx/>
            </a:pPr>
            <a:r>
              <a:rPr lang="en-US" sz="1400" kern="0" dirty="0"/>
              <a:t>How strong is the relationship between different types of advertising and sales?</a:t>
            </a:r>
          </a:p>
          <a:p>
            <a:pPr>
              <a:buClrTx/>
            </a:pPr>
            <a:r>
              <a:rPr lang="en-US" sz="1400" kern="0" dirty="0"/>
              <a:t>How accurately can we predict future sales?</a:t>
            </a:r>
          </a:p>
          <a:p>
            <a:pPr>
              <a:buClrTx/>
            </a:pPr>
            <a:r>
              <a:rPr lang="en-US" sz="1400" kern="0" dirty="0"/>
              <a:t>Which media has the strongest connection to sales</a:t>
            </a:r>
          </a:p>
          <a:p>
            <a:pPr>
              <a:buClrTx/>
            </a:pPr>
            <a:endParaRPr lang="en-US" sz="1400" kern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864786-63C5-4104-93AE-73460B418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22" y="969064"/>
            <a:ext cx="7496769" cy="3797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7691D-3C50-2C5A-1B8E-9E3FE1C9A3E8}"/>
              </a:ext>
            </a:extLst>
          </p:cNvPr>
          <p:cNvSpPr txBox="1"/>
          <p:nvPr/>
        </p:nvSpPr>
        <p:spPr>
          <a:xfrm>
            <a:off x="4919869" y="4520548"/>
            <a:ext cx="319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4070B-66D7-072B-89C9-AAEE90C486EC}"/>
              </a:ext>
            </a:extLst>
          </p:cNvPr>
          <p:cNvSpPr txBox="1"/>
          <p:nvPr/>
        </p:nvSpPr>
        <p:spPr>
          <a:xfrm rot="16200000">
            <a:off x="379859" y="2166688"/>
            <a:ext cx="8290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 units sold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135E9B-9D2F-07F5-CD6A-872E1F12F10C}"/>
              </a:ext>
            </a:extLst>
          </p:cNvPr>
          <p:cNvSpPr txBox="1">
            <a:spLocks/>
          </p:cNvSpPr>
          <p:nvPr/>
        </p:nvSpPr>
        <p:spPr bwMode="auto">
          <a:xfrm>
            <a:off x="4447306" y="5357771"/>
            <a:ext cx="4120716" cy="75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sz="1400" kern="0" dirty="0"/>
              <a:t>Can do a simple regression for each one, or combine them into a multiple regression</a:t>
            </a:r>
          </a:p>
        </p:txBody>
      </p:sp>
    </p:spTree>
    <p:extLst>
      <p:ext uri="{BB962C8B-B14F-4D97-AF65-F5344CB8AC3E}">
        <p14:creationId xmlns:p14="http://schemas.microsoft.com/office/powerpoint/2010/main" val="311829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BCD332-9B8E-F06E-B12C-44CD976059D0}"/>
              </a:ext>
            </a:extLst>
          </p:cNvPr>
          <p:cNvSpPr txBox="1"/>
          <p:nvPr/>
        </p:nvSpPr>
        <p:spPr>
          <a:xfrm>
            <a:off x="3253563" y="1828799"/>
            <a:ext cx="3455581" cy="76944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Line Equation: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F455E-57C0-40E7-BB0B-D1C707BB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2D0BD-49E0-32A2-6407-A65840A90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900"/>
            <a:ext cx="8229600" cy="987654"/>
          </a:xfrm>
        </p:spPr>
        <p:txBody>
          <a:bodyPr/>
          <a:lstStyle/>
          <a:p>
            <a:r>
              <a:rPr lang="en-US" dirty="0"/>
              <a:t>Any line is mathematically expressed as an equation with a slope and an intercept (you may have seen </a:t>
            </a:r>
            <a:r>
              <a:rPr lang="en-US" i="1" dirty="0"/>
              <a:t>y=</a:t>
            </a:r>
            <a:r>
              <a:rPr lang="en-US" i="1" dirty="0" err="1"/>
              <a:t>mx+b</a:t>
            </a:r>
            <a:r>
              <a:rPr lang="en-US" i="1" dirty="0"/>
              <a:t> </a:t>
            </a:r>
            <a:r>
              <a:rPr lang="en-US" dirty="0"/>
              <a:t>in algebra)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DF27B-7A61-5160-CAE2-76A811A3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7" y="3932429"/>
            <a:ext cx="3352610" cy="2616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08325F-D436-CAC8-6DD2-CD573C7170EC}"/>
                  </a:ext>
                </a:extLst>
              </p:cNvPr>
              <p:cNvSpPr txBox="1"/>
              <p:nvPr/>
            </p:nvSpPr>
            <p:spPr>
              <a:xfrm>
                <a:off x="4102204" y="2214983"/>
                <a:ext cx="14621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endParaRPr lang="en-U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08325F-D436-CAC8-6DD2-CD573C71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04" y="2214983"/>
                <a:ext cx="1462195" cy="307777"/>
              </a:xfrm>
              <a:prstGeom prst="rect">
                <a:avLst/>
              </a:prstGeom>
              <a:blipFill>
                <a:blip r:embed="rId4"/>
                <a:stretch>
                  <a:fillRect l="-6034" t="-24000" r="-9483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E4D5E8-415F-ACC1-28D7-068B0F5FD9D2}"/>
                  </a:ext>
                </a:extLst>
              </p:cNvPr>
              <p:cNvSpPr txBox="1"/>
              <p:nvPr/>
            </p:nvSpPr>
            <p:spPr>
              <a:xfrm>
                <a:off x="3528047" y="2665573"/>
                <a:ext cx="5362874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Example:</a:t>
                </a:r>
              </a:p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Predicting Statewide %Poverty from %HS graduation rate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 = %Poverty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 = % HS Grad Rate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Regression Line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slope of line = -0.62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Y-intercept = 64.78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E4D5E8-415F-ACC1-28D7-068B0F5FD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47" y="2665573"/>
                <a:ext cx="5362874" cy="2923877"/>
              </a:xfrm>
              <a:prstGeom prst="rect">
                <a:avLst/>
              </a:prstGeom>
              <a:blipFill>
                <a:blip r:embed="rId5"/>
                <a:stretch>
                  <a:fillRect l="-1182" t="-862" b="-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F8C7CB5-13CD-7696-74CA-AEDB8410F99D}"/>
              </a:ext>
            </a:extLst>
          </p:cNvPr>
          <p:cNvGrpSpPr/>
          <p:nvPr/>
        </p:nvGrpSpPr>
        <p:grpSpPr>
          <a:xfrm>
            <a:off x="3528047" y="5748739"/>
            <a:ext cx="3631223" cy="918594"/>
            <a:chOff x="3528047" y="5748739"/>
            <a:chExt cx="3631223" cy="9185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618A97-9846-02E5-BCC2-2B6310EFB7EE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2ECF84-41A2-74DC-C6F2-C44DC729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FA9EFE-DEE8-D075-B5E7-40CCC76677F5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2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2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FA9EFE-DEE8-D075-B5E7-40CCC7667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933" t="-23077" r="-5618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D4E022-9853-46C6-40EC-923CCBFEF6A1}"/>
              </a:ext>
            </a:extLst>
          </p:cNvPr>
          <p:cNvCxnSpPr/>
          <p:nvPr/>
        </p:nvCxnSpPr>
        <p:spPr bwMode="auto">
          <a:xfrm>
            <a:off x="782515" y="4190127"/>
            <a:ext cx="2400300" cy="158641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DD67D6-9936-3516-E624-44DAE945BC2F}"/>
              </a:ext>
            </a:extLst>
          </p:cNvPr>
          <p:cNvSpPr txBox="1"/>
          <p:nvPr/>
        </p:nvSpPr>
        <p:spPr>
          <a:xfrm>
            <a:off x="7312261" y="5836100"/>
            <a:ext cx="16317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negative slope= negative relationship =negative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36468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build="p"/>
      <p:bldP spid="7" grpId="0"/>
      <p:bldP spid="9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0F6E-13AD-D553-D4E5-E6E17F4D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3DB0-6D78-D8F9-DB47-47207CA46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1" y="2309507"/>
            <a:ext cx="8141677" cy="1049202"/>
          </a:xfrm>
        </p:spPr>
        <p:txBody>
          <a:bodyPr/>
          <a:lstStyle/>
          <a:p>
            <a:r>
              <a:rPr lang="en-US" dirty="0"/>
              <a:t>The high school graduation rate in Georgia is 85.1%. What poverty level does the model predict for this state?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527BA1-A4D0-2326-F2F0-E4240ABE40B8}"/>
              </a:ext>
            </a:extLst>
          </p:cNvPr>
          <p:cNvGrpSpPr/>
          <p:nvPr/>
        </p:nvGrpSpPr>
        <p:grpSpPr>
          <a:xfrm>
            <a:off x="2845178" y="865739"/>
            <a:ext cx="3631223" cy="918594"/>
            <a:chOff x="3528047" y="5748739"/>
            <a:chExt cx="3631223" cy="9185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0A9960-90F9-D479-18D6-A3BCC57B3657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8A51C5-90D8-2A8D-1712-55D535F1A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D677BE-22DD-A78A-BF45-62E8204AE869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2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2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D677BE-22DD-A78A-BF45-62E8204AE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933" t="-28000" r="-6180" b="-4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1474F9D-11F5-D449-40AB-834A5E6B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292" y="3104122"/>
            <a:ext cx="3932408" cy="35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2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5D07-5B78-DB99-8853-46DDA36E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Right Regression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7E012-4825-EED2-A1AD-8B84196E4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261" y="1021899"/>
                <a:ext cx="5287896" cy="5581124"/>
              </a:xfrm>
            </p:spPr>
            <p:txBody>
              <a:bodyPr/>
              <a:lstStyle/>
              <a:p>
                <a:r>
                  <a:rPr lang="en-US" dirty="0"/>
                  <a:t>There are many lines that </a:t>
                </a:r>
                <a:r>
                  <a:rPr lang="en-US" i="1" dirty="0"/>
                  <a:t>could be </a:t>
                </a:r>
                <a:r>
                  <a:rPr lang="en-US" dirty="0"/>
                  <a:t>a good fit for these data</a:t>
                </a:r>
              </a:p>
              <a:p>
                <a:r>
                  <a:rPr lang="en-US" dirty="0"/>
                  <a:t>How do we know which one is the best one (or perhaps better than others)?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need a criteria for “goodness” and then find the line with the most goodness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residuals</a:t>
                </a:r>
              </a:p>
              <a:p>
                <a:pPr lvl="1"/>
                <a:r>
                  <a:rPr lang="en-US" dirty="0"/>
                  <a:t>Residuals are the errors from the model fit</a:t>
                </a:r>
              </a:p>
              <a:p>
                <a:pPr lvl="1"/>
                <a:r>
                  <a:rPr lang="en-US" dirty="0"/>
                  <a:t>Residual = </a:t>
                </a:r>
              </a:p>
              <a:p>
                <a:pPr lvl="2"/>
                <a:r>
                  <a:rPr lang="en-US" dirty="0"/>
                  <a:t>Actual value - predicted value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% living in poverty in DC is 5.44% more than predicted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7E012-4825-EED2-A1AD-8B84196E4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261" y="1021899"/>
                <a:ext cx="5287896" cy="5581124"/>
              </a:xfrm>
              <a:blipFill>
                <a:blip r:embed="rId3"/>
                <a:stretch>
                  <a:fillRect l="-1199" t="-682" r="-119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96D6F5B-3F14-BF37-5F7D-F580B49254E5}"/>
              </a:ext>
            </a:extLst>
          </p:cNvPr>
          <p:cNvGrpSpPr/>
          <p:nvPr/>
        </p:nvGrpSpPr>
        <p:grpSpPr>
          <a:xfrm>
            <a:off x="5446157" y="1021899"/>
            <a:ext cx="3352610" cy="2616052"/>
            <a:chOff x="5556330" y="1444206"/>
            <a:chExt cx="3352610" cy="26160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1B3733-1A64-829A-F7E8-059DA5047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6330" y="1444206"/>
              <a:ext cx="3352610" cy="261605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77C74A-783A-E030-0632-76387BB12D1B}"/>
                </a:ext>
              </a:extLst>
            </p:cNvPr>
            <p:cNvCxnSpPr/>
            <p:nvPr/>
          </p:nvCxnSpPr>
          <p:spPr bwMode="auto">
            <a:xfrm>
              <a:off x="6163408" y="1701904"/>
              <a:ext cx="2400300" cy="1586419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78610A-48DC-A83E-8A5E-1BEBE1D498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63408" y="2092569"/>
              <a:ext cx="2400300" cy="747346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852DF0-5712-428A-DC99-3344BD09B9B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24954" y="1962878"/>
              <a:ext cx="2338754" cy="994403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75735FE-05E8-2395-4942-1B207C2E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687" y="3895649"/>
            <a:ext cx="3292080" cy="25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3F8C-21E3-C477-8012-8BD45DB1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626" y="161880"/>
            <a:ext cx="8229600" cy="729214"/>
          </a:xfrm>
        </p:spPr>
        <p:txBody>
          <a:bodyPr/>
          <a:lstStyle/>
          <a:p>
            <a:r>
              <a:rPr lang="en-US" dirty="0"/>
              <a:t>Least Squares 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8E097-4E40-083A-A3A6-AB7CAD9D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4" y="1627335"/>
            <a:ext cx="8229600" cy="481420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FF0000"/>
                </a:solidFill>
              </a:rPr>
              <a:t>least squares </a:t>
            </a:r>
            <a:r>
              <a:rPr lang="en-US" dirty="0"/>
              <a:t>regression line is the line that minimizes the sum of the </a:t>
            </a:r>
            <a:r>
              <a:rPr lang="en-US" b="1" dirty="0"/>
              <a:t>squared</a:t>
            </a:r>
            <a:r>
              <a:rPr lang="en-US" dirty="0"/>
              <a:t> residuals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233CA-35D1-78FB-BCC9-2F174C27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48" y="104143"/>
            <a:ext cx="1952052" cy="152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BF491-6EB1-16C2-D463-DCFA9B57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85" y="2489783"/>
            <a:ext cx="2246923" cy="336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7A0628-D819-A10C-C392-2CC0DD016053}"/>
              </a:ext>
            </a:extLst>
          </p:cNvPr>
          <p:cNvSpPr txBox="1"/>
          <p:nvPr/>
        </p:nvSpPr>
        <p:spPr>
          <a:xfrm>
            <a:off x="5833209" y="2319530"/>
            <a:ext cx="2057400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Squares?  This makes sure errors don’t cancel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76F475-5B3A-2D5D-C19E-B43B3425A04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79878" y="4349298"/>
                <a:ext cx="5712070" cy="11631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sz="1800" kern="0" dirty="0"/>
                  <a:t>Regression functions mathematically find the line that minimizes sum of squared residuals</a:t>
                </a:r>
              </a:p>
              <a:p>
                <a:pPr>
                  <a:buClrTx/>
                </a:pPr>
                <a:r>
                  <a:rPr lang="en-US" sz="1800" kern="0" dirty="0"/>
                  <a:t>Return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/>
                  <a:t>: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76F475-5B3A-2D5D-C19E-B43B3425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9878" y="4349298"/>
                <a:ext cx="5712070" cy="1163147"/>
              </a:xfrm>
              <a:prstGeom prst="rect">
                <a:avLst/>
              </a:prstGeom>
              <a:blipFill>
                <a:blip r:embed="rId4"/>
                <a:stretch>
                  <a:fillRect l="-887" t="-2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9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5ABD-0D7C-DE78-E0D8-9E4A861E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3CAE5-C327-6A84-6D6C-EAD1E5B5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3050"/>
            <a:ext cx="7587762" cy="1325647"/>
          </a:xfrm>
        </p:spPr>
        <p:txBody>
          <a:bodyPr/>
          <a:lstStyle/>
          <a:p>
            <a:r>
              <a:rPr lang="en-US" dirty="0"/>
              <a:t>Our regression line equation defines the relationship between the random variables: </a:t>
            </a:r>
          </a:p>
          <a:p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C09201-0C42-C869-8D13-DAD3465CAC66}"/>
                  </a:ext>
                </a:extLst>
              </p:cNvPr>
              <p:cNvSpPr txBox="1"/>
              <p:nvPr/>
            </p:nvSpPr>
            <p:spPr>
              <a:xfrm>
                <a:off x="1696984" y="1927810"/>
                <a:ext cx="510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r>
                  <a:rPr lang="en-US" sz="2800" dirty="0"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2800" dirty="0"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+ …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C09201-0C42-C869-8D13-DAD3465C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84" y="1927810"/>
                <a:ext cx="5108193" cy="430887"/>
              </a:xfrm>
              <a:prstGeom prst="rect">
                <a:avLst/>
              </a:prstGeom>
              <a:blipFill>
                <a:blip r:embed="rId2"/>
                <a:stretch>
                  <a:fillRect l="-2481" t="-25714" r="-2730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517DD3-574E-FD9B-CD9A-3C62296152B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764927" y="2853899"/>
                <a:ext cx="3257500" cy="237755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ClrTx/>
                  <a:buNone/>
                </a:pPr>
                <a:r>
                  <a:rPr lang="en-US" kern="0" dirty="0"/>
                  <a:t>Advertising = 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x TV +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kern="0" dirty="0"/>
                  <a:t> x radio +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kern="0" dirty="0"/>
                  <a:t> x newspaper </a:t>
                </a:r>
              </a:p>
              <a:p>
                <a:pPr marL="0" indent="0">
                  <a:buClrTx/>
                  <a:buNone/>
                </a:pPr>
                <a:endParaRPr lang="en-US" kern="0" dirty="0"/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</a:p>
              <a:p>
                <a:pPr>
                  <a:buClrTx/>
                </a:pPr>
                <a:endParaRPr lang="en-US" kern="0" dirty="0"/>
              </a:p>
              <a:p>
                <a:pPr>
                  <a:buClrTx/>
                </a:pPr>
                <a:endParaRPr lang="en-US" kern="0" dirty="0"/>
              </a:p>
              <a:p>
                <a:pPr marL="342900" lvl="1" indent="0">
                  <a:buClrTx/>
                  <a:buFontTx/>
                  <a:buNone/>
                </a:pPr>
                <a:endParaRPr lang="en-US" kern="0" dirty="0"/>
              </a:p>
              <a:p>
                <a:pPr marL="0" indent="0">
                  <a:buClrTx/>
                  <a:buFontTx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517DD3-574E-FD9B-CD9A-3C622961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4927" y="2853899"/>
                <a:ext cx="3257500" cy="2377556"/>
              </a:xfrm>
              <a:prstGeom prst="rect">
                <a:avLst/>
              </a:prstGeom>
              <a:blipFill>
                <a:blip r:embed="rId3"/>
                <a:stretch>
                  <a:fillRect l="-1938" t="-10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E16817-9C96-8E64-07B3-0B73E068A857}"/>
              </a:ext>
            </a:extLst>
          </p:cNvPr>
          <p:cNvSpPr txBox="1">
            <a:spLocks/>
          </p:cNvSpPr>
          <p:nvPr/>
        </p:nvSpPr>
        <p:spPr bwMode="auto">
          <a:xfrm>
            <a:off x="1366278" y="5399383"/>
            <a:ext cx="6228053" cy="4255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sz="1800" kern="0" dirty="0"/>
              <a:t>Sales = 2.94 + 0.04  TV + 0.18 radio + 0.01 newspaper  </a:t>
            </a:r>
          </a:p>
        </p:txBody>
      </p:sp>
    </p:spTree>
    <p:extLst>
      <p:ext uri="{BB962C8B-B14F-4D97-AF65-F5344CB8AC3E}">
        <p14:creationId xmlns:p14="http://schemas.microsoft.com/office/powerpoint/2010/main" val="151547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uiExpand="1" build="p" animBg="1"/>
      <p:bldP spid="5" grpId="0" animBg="1"/>
      <p:bldP spid="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5FE8-6E61-F9A9-2761-87DD77A6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32794"/>
            <a:ext cx="8229600" cy="729214"/>
          </a:xfrm>
        </p:spPr>
        <p:txBody>
          <a:bodyPr/>
          <a:lstStyle/>
          <a:p>
            <a:r>
              <a:rPr lang="en-US" dirty="0"/>
              <a:t>Regression output -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3686E-28F7-CCC1-DA0C-B03EB64A0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D06171-EF50-3ABA-18D3-A657B5488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168" y="1745829"/>
            <a:ext cx="6644186" cy="4232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EF47F-659B-BC5F-9531-51D9A9343C3A}"/>
              </a:ext>
            </a:extLst>
          </p:cNvPr>
          <p:cNvSpPr txBox="1"/>
          <p:nvPr/>
        </p:nvSpPr>
        <p:spPr>
          <a:xfrm>
            <a:off x="3357564" y="616930"/>
            <a:ext cx="258275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</a:t>
            </a:r>
            <a:r>
              <a:rPr lang="en-US" sz="20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statsmodels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0E50D-393C-FA5C-4B05-F91999FE885E}"/>
              </a:ext>
            </a:extLst>
          </p:cNvPr>
          <p:cNvSpPr txBox="1"/>
          <p:nvPr/>
        </p:nvSpPr>
        <p:spPr>
          <a:xfrm>
            <a:off x="1677617" y="6217464"/>
            <a:ext cx="5788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.fit and .predict just like any other model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03C013-3519-4367-BFA2-15AE775983F4}"/>
              </a:ext>
            </a:extLst>
          </p:cNvPr>
          <p:cNvSpPr/>
          <p:nvPr/>
        </p:nvSpPr>
        <p:spPr bwMode="auto">
          <a:xfrm>
            <a:off x="539015" y="3985353"/>
            <a:ext cx="4668252" cy="1068404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BF2A1-AA44-D2CA-5078-E57CE319EE40}"/>
              </a:ext>
            </a:extLst>
          </p:cNvPr>
          <p:cNvSpPr txBox="1"/>
          <p:nvPr/>
        </p:nvSpPr>
        <p:spPr>
          <a:xfrm>
            <a:off x="6805354" y="4763267"/>
            <a:ext cx="213360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t-stat and the p-value tell us which features are most important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D5C76-4F0E-B14D-236B-32CD190190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50105" y="4731422"/>
            <a:ext cx="2955249" cy="493758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BDE12-2BDE-25E4-12BE-5FA1842B5E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02568" y="4378138"/>
            <a:ext cx="2060588" cy="841245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C04470-CB93-A6A8-2CC4-B2214C15EC7E}"/>
              </a:ext>
            </a:extLst>
          </p:cNvPr>
          <p:cNvSpPr/>
          <p:nvPr/>
        </p:nvSpPr>
        <p:spPr bwMode="auto">
          <a:xfrm>
            <a:off x="3483261" y="2441253"/>
            <a:ext cx="3069939" cy="425722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6D686-A9CB-47CE-BC01-667EFF21F330}"/>
              </a:ext>
            </a:extLst>
          </p:cNvPr>
          <p:cNvSpPr txBox="1"/>
          <p:nvPr/>
        </p:nvSpPr>
        <p:spPr>
          <a:xfrm>
            <a:off x="6774581" y="1841944"/>
            <a:ext cx="204216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good is the model? You might be familiar with these but..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9DE113-76C5-CB7D-E0B1-5F4A292B1A62}"/>
              </a:ext>
            </a:extLst>
          </p:cNvPr>
          <p:cNvSpPr txBox="1"/>
          <p:nvPr/>
        </p:nvSpPr>
        <p:spPr>
          <a:xfrm>
            <a:off x="6774581" y="2996237"/>
            <a:ext cx="2042160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Adjusted R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measures on the training set 😮</a:t>
            </a:r>
          </a:p>
        </p:txBody>
      </p:sp>
    </p:spTree>
    <p:extLst>
      <p:ext uri="{BB962C8B-B14F-4D97-AF65-F5344CB8AC3E}">
        <p14:creationId xmlns:p14="http://schemas.microsoft.com/office/powerpoint/2010/main" val="179175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7" grpId="1" animBg="1"/>
      <p:bldP spid="18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73712F-0665-9ED0-980E-130ECEF2F2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73712F-0665-9ED0-980E-130ECEF2F2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C7C73-07B9-BE75-3037-42B55E0D0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represents the Y-intercept</a:t>
                </a:r>
              </a:p>
              <a:p>
                <a:pPr lvl="1"/>
                <a:r>
                  <a:rPr lang="en-US" dirty="0"/>
                  <a:t>The Y-intercept is the value of Y when X=0</a:t>
                </a:r>
              </a:p>
              <a:p>
                <a:pPr lvl="1"/>
                <a:r>
                  <a:rPr lang="en-US" dirty="0"/>
                  <a:t>Or, where the regression line crosses </a:t>
                </a:r>
                <a:r>
                  <a:rPr lang="en-US"/>
                  <a:t>the Y </a:t>
                </a:r>
                <a:r>
                  <a:rPr lang="en-US" dirty="0"/>
                  <a:t>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It is not always interpretable! </a:t>
                </a:r>
              </a:p>
              <a:p>
                <a:pPr lvl="1"/>
                <a:r>
                  <a:rPr lang="en-US" i="1" dirty="0"/>
                  <a:t>What is the poverty rate of a state with 0% HS graduation?</a:t>
                </a:r>
              </a:p>
              <a:p>
                <a:pPr lvl="1"/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is not reliable if it is outside the range of the data</a:t>
                </a:r>
              </a:p>
              <a:p>
                <a:pPr lvl="1"/>
                <a:r>
                  <a:rPr lang="en-US" dirty="0"/>
                  <a:t>Called </a:t>
                </a:r>
                <a:r>
                  <a:rPr lang="en-US" i="1" dirty="0"/>
                  <a:t>extrapolation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C7C73-07B9-BE75-3037-42B55E0D0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D0C24C-2835-C06F-074A-05748BEC6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86" y="4430942"/>
            <a:ext cx="5337164" cy="2290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3CCB08-951D-056E-AE9D-6BE93A7928EC}"/>
                  </a:ext>
                </a:extLst>
              </p:cNvPr>
              <p:cNvSpPr txBox="1"/>
              <p:nvPr/>
            </p:nvSpPr>
            <p:spPr>
              <a:xfrm>
                <a:off x="1671146" y="5159747"/>
                <a:ext cx="1482072" cy="416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=64.78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3CCB08-951D-056E-AE9D-6BE93A792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146" y="5159747"/>
                <a:ext cx="1482072" cy="416461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A46B815-0940-DAE4-0DBC-00E6FED3E048}"/>
              </a:ext>
            </a:extLst>
          </p:cNvPr>
          <p:cNvGrpSpPr/>
          <p:nvPr/>
        </p:nvGrpSpPr>
        <p:grpSpPr>
          <a:xfrm>
            <a:off x="6449683" y="579212"/>
            <a:ext cx="2377367" cy="729214"/>
            <a:chOff x="3528047" y="5748739"/>
            <a:chExt cx="3631223" cy="9185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656C66-9320-99DC-4EB8-A428BF4A14C9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8A4AB4-4CD1-84E8-0549-96C5BDB0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5AD8FB-4683-553F-68E4-927C24B946AD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398796" cy="2713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14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14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5AD8FB-4683-553F-68E4-927C24B94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398796" cy="271396"/>
                </a:xfrm>
                <a:prstGeom prst="rect">
                  <a:avLst/>
                </a:prstGeom>
                <a:blipFill>
                  <a:blip r:embed="rId7"/>
                  <a:stretch>
                    <a:fillRect l="-4000" t="-22222" r="-56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946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1BB87E-E7E4-6B9E-7BAB-8266B060EE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1BB87E-E7E4-6B9E-7BAB-8266B060E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0191EF-5F48-323D-584C-DAFEB925F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slope of the line</a:t>
                </a:r>
              </a:p>
              <a:p>
                <a:pPr lvl="1"/>
                <a:r>
                  <a:rPr lang="en-US" dirty="0"/>
                  <a:t>For each unit increase (decrease)  in X, how much do I expect Y to increase (decrease)? </a:t>
                </a:r>
              </a:p>
              <a:p>
                <a:pPr lvl="1"/>
                <a:r>
                  <a:rPr lang="en-US" dirty="0"/>
                  <a:t>For every 1% increase in HS Graduation rate, we expect the average poverty rate to decrease by 0.62%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Important to state again, this should not be interpreted </a:t>
                </a:r>
                <a:r>
                  <a:rPr lang="en-US" i="1" dirty="0"/>
                  <a:t>causally</a:t>
                </a:r>
              </a:p>
              <a:p>
                <a:pPr lvl="1"/>
                <a:r>
                  <a:rPr lang="en-US" dirty="0"/>
                  <a:t>Incorrect to say: “</a:t>
                </a:r>
                <a:r>
                  <a:rPr lang="en-US" i="1" dirty="0"/>
                  <a:t>If our state increased our graduation rate, we would decrease poverty.”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0191EF-5F48-323D-584C-DAFEB925F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FC8023B-DF57-66EB-8FB1-7A2EA83057C2}"/>
              </a:ext>
            </a:extLst>
          </p:cNvPr>
          <p:cNvGrpSpPr/>
          <p:nvPr/>
        </p:nvGrpSpPr>
        <p:grpSpPr>
          <a:xfrm>
            <a:off x="6449683" y="579212"/>
            <a:ext cx="2377367" cy="729214"/>
            <a:chOff x="3528047" y="5748739"/>
            <a:chExt cx="3631223" cy="9185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292B6F-C873-E10F-B566-FEE852063F83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466763-7223-C571-FA5A-BAE714ACD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11E3049-F85D-B613-2576-5423FF7961F8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398796" cy="2713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14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14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11E3049-F85D-B613-2576-5423FF7961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398796" cy="271396"/>
                </a:xfrm>
                <a:prstGeom prst="rect">
                  <a:avLst/>
                </a:prstGeom>
                <a:blipFill>
                  <a:blip r:embed="rId5"/>
                  <a:stretch>
                    <a:fillRect l="-4000" t="-22222" r="-56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591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4CA5-0C69-9341-D12D-99737225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Categorical Variables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5136-B2DE-FBEC-DD53-58C4F74CD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4916446"/>
          </a:xfrm>
        </p:spPr>
        <p:txBody>
          <a:bodyPr/>
          <a:lstStyle/>
          <a:p>
            <a:r>
              <a:rPr lang="en-US" sz="1800" dirty="0"/>
              <a:t>Recall: Categorical variables get recoded as binary indicator variables</a:t>
            </a:r>
          </a:p>
          <a:p>
            <a:r>
              <a:rPr lang="en-US" sz="1800" dirty="0"/>
              <a:t>New example: loans dataset in R (</a:t>
            </a:r>
            <a:r>
              <a:rPr lang="en-US" sz="1800" dirty="0" err="1"/>
              <a:t>openintro</a:t>
            </a:r>
            <a:r>
              <a:rPr lang="en-US" sz="1800" dirty="0"/>
              <a:t>)</a:t>
            </a:r>
          </a:p>
          <a:p>
            <a:pPr lvl="1"/>
            <a:r>
              <a:rPr lang="en-US" sz="1600" dirty="0"/>
              <a:t>Results regarding loans from a peer-to-peer lender, Lending Club, which connects online borrowers and lenders</a:t>
            </a:r>
          </a:p>
          <a:p>
            <a:pPr lvl="1"/>
            <a:r>
              <a:rPr lang="en-US" sz="1600" dirty="0"/>
              <a:t>Loan data has terms of the loan as well as info about the borrower.</a:t>
            </a:r>
          </a:p>
          <a:p>
            <a:pPr lvl="1"/>
            <a:r>
              <a:rPr lang="en-US" sz="1600" dirty="0"/>
              <a:t>They set the interest rate, but little is known about how they do it. </a:t>
            </a:r>
          </a:p>
        </p:txBody>
      </p:sp>
      <p:pic>
        <p:nvPicPr>
          <p:cNvPr id="5" name="Picture 4" descr="A credit card with a description&#10;&#10;Description automatically generated">
            <a:extLst>
              <a:ext uri="{FF2B5EF4-FFF2-40B4-BE49-F238E27FC236}">
                <a16:creationId xmlns:a16="http://schemas.microsoft.com/office/drawing/2014/main" id="{029D8382-5FEC-B17D-A5BC-ACC93556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01" y="3302956"/>
            <a:ext cx="7158640" cy="3418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4F1C44-C235-B3C3-FD13-772F58F11D07}"/>
              </a:ext>
            </a:extLst>
          </p:cNvPr>
          <p:cNvSpPr txBox="1"/>
          <p:nvPr/>
        </p:nvSpPr>
        <p:spPr>
          <a:xfrm>
            <a:off x="7966841" y="6155166"/>
            <a:ext cx="1109599" cy="56630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Openintro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Chapter 9.1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E2458-C5FC-60D1-41B9-20E973B4EA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8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95CAD-80B7-761D-B253-3256E222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think of another way to separate these data?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33646-A6F9-1E65-CE97-E48614D9C7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6DE8DC-A538-F60B-7D2A-BCB35440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Classification</a:t>
            </a:r>
          </a:p>
        </p:txBody>
      </p:sp>
      <p:pic>
        <p:nvPicPr>
          <p:cNvPr id="7" name="Picture 6" descr="A diagram of a diagram with dots&#10;&#10;Description automatically generated with medium confidence">
            <a:extLst>
              <a:ext uri="{FF2B5EF4-FFF2-40B4-BE49-F238E27FC236}">
                <a16:creationId xmlns:a16="http://schemas.microsoft.com/office/drawing/2014/main" id="{42F76C82-501E-1BAD-D157-0EE5CC5C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457969"/>
            <a:ext cx="62738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7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791C-81C8-FCCC-4DCB-E37FC057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295991"/>
          </a:xfrm>
        </p:spPr>
        <p:txBody>
          <a:bodyPr/>
          <a:lstStyle/>
          <a:p>
            <a:r>
              <a:rPr lang="en-US" dirty="0"/>
              <a:t>Lending Club: Categorical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BA9B2-BB9C-B6F7-688F-2D6287BF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76397"/>
            <a:ext cx="8229600" cy="5159704"/>
          </a:xfrm>
        </p:spPr>
        <p:txBody>
          <a:bodyPr/>
          <a:lstStyle/>
          <a:p>
            <a:r>
              <a:rPr lang="en-US" dirty="0"/>
              <a:t>With categorical variables, binary or multi-level – you must set a baseline level that other levels will be compared to:</a:t>
            </a:r>
          </a:p>
          <a:p>
            <a:pPr lvl="1"/>
            <a:r>
              <a:rPr lang="en-US" dirty="0"/>
              <a:t>One such variable is </a:t>
            </a:r>
            <a:r>
              <a:rPr lang="en-US" i="1" dirty="0" err="1"/>
              <a:t>Income_ver</a:t>
            </a:r>
            <a:r>
              <a:rPr lang="en-US" i="1" dirty="0"/>
              <a:t>  </a:t>
            </a:r>
            <a:r>
              <a:rPr lang="en-US" dirty="0"/>
              <a:t>which reflects wither the borrowers income source and amount have been verified</a:t>
            </a:r>
          </a:p>
          <a:p>
            <a:pPr lvl="1"/>
            <a:r>
              <a:rPr lang="en-US" dirty="0"/>
              <a:t>It has 3 levels (not verified, </a:t>
            </a:r>
            <a:r>
              <a:rPr lang="en-US" dirty="0" err="1"/>
              <a:t>source_only</a:t>
            </a:r>
            <a:r>
              <a:rPr lang="en-US" dirty="0"/>
              <a:t>, verified)</a:t>
            </a:r>
          </a:p>
          <a:p>
            <a:pPr lvl="1"/>
            <a:r>
              <a:rPr lang="en-US" dirty="0"/>
              <a:t>We use “not verified” as the baseline and create two indicator variables</a:t>
            </a:r>
          </a:p>
          <a:p>
            <a:pPr lvl="2"/>
            <a:r>
              <a:rPr lang="en-US" dirty="0"/>
              <a:t>Not verified, is like setting both indicators to zeros</a:t>
            </a:r>
          </a:p>
          <a:p>
            <a:r>
              <a:rPr lang="en-US" dirty="0"/>
              <a:t>fit the regression for this variable</a:t>
            </a:r>
          </a:p>
        </p:txBody>
      </p:sp>
      <p:pic>
        <p:nvPicPr>
          <p:cNvPr id="5" name="Picture 4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200ED839-9DCF-6695-925A-5D5EDAA8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22" y="3293857"/>
            <a:ext cx="5626100" cy="125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10354-B414-5D0E-08C7-C5EA4CA46D6E}"/>
              </a:ext>
            </a:extLst>
          </p:cNvPr>
          <p:cNvSpPr txBox="1"/>
          <p:nvPr/>
        </p:nvSpPr>
        <p:spPr>
          <a:xfrm>
            <a:off x="302172" y="4661942"/>
            <a:ext cx="8229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value of the variable levels has a fit against the baseline “not verified”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787FB4-20FD-5F57-839E-EA9F2E3E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2" y="5616827"/>
            <a:ext cx="7772400" cy="564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9F05D-9221-90E0-2314-5E8358C034C9}"/>
              </a:ext>
            </a:extLst>
          </p:cNvPr>
          <p:cNvSpPr txBox="1"/>
          <p:nvPr/>
        </p:nvSpPr>
        <p:spPr>
          <a:xfrm>
            <a:off x="515006" y="5192110"/>
            <a:ext cx="6968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 the regression equation: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97179-674E-4315-8A65-59D9C38C4361}"/>
              </a:ext>
            </a:extLst>
          </p:cNvPr>
          <p:cNvSpPr txBox="1"/>
          <p:nvPr/>
        </p:nvSpPr>
        <p:spPr>
          <a:xfrm>
            <a:off x="192947" y="6350466"/>
            <a:ext cx="8634864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predicted interest rate for the three types of income verification (none,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source_only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verified)?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CACB6-234B-C82D-A617-85581BB9D2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4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9194-A74B-9B04-D660-1769B1B9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CF02-E4AB-E707-6F69-212D8C113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9" y="865739"/>
            <a:ext cx="5102772" cy="4814202"/>
          </a:xfrm>
        </p:spPr>
        <p:txBody>
          <a:bodyPr/>
          <a:lstStyle/>
          <a:p>
            <a:r>
              <a:rPr lang="en-US" dirty="0"/>
              <a:t>Regression is very popular due to its nice mathematical properties and clear interpretations, BUT</a:t>
            </a:r>
          </a:p>
          <a:p>
            <a:endParaRPr lang="en-US" dirty="0"/>
          </a:p>
          <a:p>
            <a:r>
              <a:rPr lang="en-US" dirty="0"/>
              <a:t>Watch out for violations of key assumptions:</a:t>
            </a:r>
          </a:p>
          <a:p>
            <a:pPr lvl="1"/>
            <a:r>
              <a:rPr lang="en-US" dirty="0"/>
              <a:t>Linear relationship</a:t>
            </a:r>
          </a:p>
          <a:p>
            <a:pPr lvl="1"/>
            <a:r>
              <a:rPr lang="en-US" dirty="0"/>
              <a:t>Normality of residuals</a:t>
            </a:r>
          </a:p>
          <a:p>
            <a:pPr lvl="1"/>
            <a:r>
              <a:rPr lang="en-US" dirty="0"/>
              <a:t>Constant variance</a:t>
            </a:r>
          </a:p>
          <a:p>
            <a:r>
              <a:rPr lang="en-US" dirty="0"/>
              <a:t>Violation of these will hurt performance of regression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Regression can be sensitive to 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leverage points</a:t>
            </a:r>
          </a:p>
          <a:p>
            <a:pPr lvl="1"/>
            <a:r>
              <a:rPr lang="en-US" dirty="0"/>
              <a:t>Highly correlated predictors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0159-DC8D-9D36-E115-056553117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5E7395A-8C45-B871-F6CF-6A1CBA58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672" y="1439645"/>
            <a:ext cx="328132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9133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AB67-9D16-ECBD-D948-A39913CE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Regression:</a:t>
            </a:r>
            <a:br>
              <a:rPr lang="en-US" dirty="0"/>
            </a:br>
            <a:r>
              <a:rPr lang="en-US" dirty="0"/>
              <a:t>Non-linear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8C380-EC28-CBD1-3208-6F4AF0D3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108731" cy="729214"/>
          </a:xfrm>
        </p:spPr>
        <p:txBody>
          <a:bodyPr/>
          <a:lstStyle/>
          <a:p>
            <a:r>
              <a:rPr lang="en-US" dirty="0"/>
              <a:t>Both linear regression and logistic regression are </a:t>
            </a:r>
            <a:r>
              <a:rPr lang="en-US" i="1" dirty="0"/>
              <a:t>linear</a:t>
            </a:r>
            <a:r>
              <a:rPr lang="en-US" dirty="0"/>
              <a:t> in the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DBE2C-8B49-3FBF-1CCD-92C10BFD3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2CADF552-CE90-E470-F23D-3BE596E0EC67}"/>
                  </a:ext>
                </a:extLst>
              </p:cNvPr>
              <p:cNvSpPr txBox="1"/>
              <p:nvPr/>
            </p:nvSpPr>
            <p:spPr bwMode="auto">
              <a:xfrm>
                <a:off x="1233882" y="1765316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800" i="1" dirty="0">
                    <a:solidFill>
                      <a:srgbClr val="000000"/>
                    </a:solidFill>
                  </a:rPr>
                  <a:t>f </a:t>
                </a:r>
                <a:r>
                  <a:rPr lang="en-US" sz="2800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2CADF552-CE90-E470-F23D-3BE596E0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3882" y="1765316"/>
                <a:ext cx="6215063" cy="652463"/>
              </a:xfrm>
              <a:prstGeom prst="rect">
                <a:avLst/>
              </a:prstGeom>
              <a:blipFill>
                <a:blip r:embed="rId3"/>
                <a:stretch>
                  <a:fillRect l="-2037" t="-11538" b="-57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741D8E-D0C8-C94B-41A2-35C76F568BE9}"/>
              </a:ext>
            </a:extLst>
          </p:cNvPr>
          <p:cNvSpPr txBox="1">
            <a:spLocks/>
          </p:cNvSpPr>
          <p:nvPr/>
        </p:nvSpPr>
        <p:spPr bwMode="auto">
          <a:xfrm>
            <a:off x="457198" y="2471820"/>
            <a:ext cx="8108731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But maybe you have seen through exploratory analysis that the relationship does not seem to be linear</a:t>
            </a:r>
          </a:p>
          <a:p>
            <a:pPr>
              <a:buClrTx/>
            </a:pPr>
            <a:endParaRPr lang="en-US" kern="0" dirty="0"/>
          </a:p>
          <a:p>
            <a:pPr>
              <a:buClrTx/>
            </a:pPr>
            <a:r>
              <a:rPr lang="en-US" kern="0" dirty="0"/>
              <a:t>One “trick” to do this, is to keep a linear model, but transform the predictor:</a:t>
            </a:r>
          </a:p>
          <a:p>
            <a:pPr lvl="1">
              <a:buClrTx/>
            </a:pPr>
            <a:r>
              <a:rPr lang="en-US" kern="0" dirty="0"/>
              <a:t>Logarithmic</a:t>
            </a:r>
          </a:p>
          <a:p>
            <a:pPr lvl="1">
              <a:buClrTx/>
            </a:pPr>
            <a:r>
              <a:rPr lang="en-US" kern="0" dirty="0"/>
              <a:t>Square or other polynomial</a:t>
            </a:r>
          </a:p>
          <a:p>
            <a:pPr marL="0" indent="0">
              <a:buClrTx/>
              <a:buNone/>
            </a:pPr>
            <a:endParaRPr lang="en-US" kern="0" dirty="0"/>
          </a:p>
          <a:p>
            <a:pPr>
              <a:buClrTx/>
            </a:pPr>
            <a:endParaRPr lang="en-US" kern="0" dirty="0"/>
          </a:p>
          <a:p>
            <a:pPr>
              <a:buClrTx/>
            </a:pP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D10506D-3E7A-DC96-4A10-90DE25FF9B2B}"/>
                  </a:ext>
                </a:extLst>
              </p:cNvPr>
              <p:cNvSpPr txBox="1"/>
              <p:nvPr/>
            </p:nvSpPr>
            <p:spPr bwMode="auto">
              <a:xfrm>
                <a:off x="1091107" y="5033619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en-US" sz="2800" i="1" dirty="0">
                    <a:solidFill>
                      <a:srgbClr val="000000"/>
                    </a:solidFill>
                  </a:rPr>
                  <a:t>f </a:t>
                </a:r>
                <a:r>
                  <a:rPr lang="en-US" sz="2800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D10506D-3E7A-DC96-4A10-90DE25FF9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1107" y="5033619"/>
                <a:ext cx="6215063" cy="652463"/>
              </a:xfrm>
              <a:prstGeom prst="rect">
                <a:avLst/>
              </a:prstGeom>
              <a:blipFill>
                <a:blip r:embed="rId4"/>
                <a:stretch>
                  <a:fillRect l="-1629" t="-57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3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987974" y="1841212"/>
            <a:ext cx="7556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Complexity and Overfitting in Regression</a:t>
            </a:r>
          </a:p>
        </p:txBody>
      </p:sp>
    </p:spTree>
    <p:extLst>
      <p:ext uri="{BB962C8B-B14F-4D97-AF65-F5344CB8AC3E}">
        <p14:creationId xmlns:p14="http://schemas.microsoft.com/office/powerpoint/2010/main" val="949554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F735-BFF4-0B17-F018-B689A2B4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782-2326-B9E3-2A3A-8AB6A55C4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1626708"/>
          </a:xfrm>
        </p:spPr>
        <p:txBody>
          <a:bodyPr/>
          <a:lstStyle/>
          <a:p>
            <a:r>
              <a:rPr lang="en-US" dirty="0"/>
              <a:t>Remember the complexity conundrum</a:t>
            </a:r>
          </a:p>
          <a:p>
            <a:pPr lvl="1"/>
            <a:r>
              <a:rPr lang="en-US" dirty="0"/>
              <a:t>More complexity allows us more freedom and flexibility to fit the messy realities</a:t>
            </a:r>
          </a:p>
          <a:p>
            <a:pPr lvl="1"/>
            <a:r>
              <a:rPr lang="en-US" dirty="0"/>
              <a:t>BUT higher complexity runs the risk of overfitting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79ADC-821C-4039-9EC4-EB3CB05968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56E29-5C93-D0FB-ED95-1080ACE11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2552044"/>
            <a:ext cx="66802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828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BEE6-1BB5-9BC1-3993-2D518417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9B043-D3CF-32E5-1DBA-A83A8060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2772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regression models, complexity comes in multiple forms – often called the “dimensionality” of the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of attributes</a:t>
            </a:r>
          </a:p>
          <a:p>
            <a:pPr lvl="1"/>
            <a:r>
              <a:rPr lang="en-US" dirty="0"/>
              <a:t>More attributes means more complex relationships</a:t>
            </a:r>
          </a:p>
          <a:p>
            <a:pPr lvl="1"/>
            <a:r>
              <a:rPr lang="en-US" dirty="0"/>
              <a:t>Categorical variables can explode dimensionality (remember one-hot encoding) </a:t>
            </a:r>
          </a:p>
          <a:p>
            <a:r>
              <a:rPr lang="en-US" dirty="0"/>
              <a:t>Functional form of the regression</a:t>
            </a:r>
          </a:p>
          <a:p>
            <a:pPr lvl="1"/>
            <a:r>
              <a:rPr lang="en-US" dirty="0"/>
              <a:t>Degree of polynomial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6AAF5-DDBD-8470-06E4-7F1E3885F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AC06E-D328-DDAF-BC9F-B00C1DD4FA1E}"/>
              </a:ext>
            </a:extLst>
          </p:cNvPr>
          <p:cNvSpPr txBox="1"/>
          <p:nvPr/>
        </p:nvSpPr>
        <p:spPr>
          <a:xfrm>
            <a:off x="5617500" y="3665265"/>
            <a:ext cx="3200120" cy="23698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general we want to follow “Occam’s Razor”</a:t>
            </a:r>
          </a:p>
          <a:p>
            <a:pPr marL="0" indent="0" algn="ctr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the model as simple as possible while maintaining predictive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3B8D5-C822-7D8B-0CF7-D2674533AEA2}"/>
              </a:ext>
            </a:extLst>
          </p:cNvPr>
          <p:cNvSpPr txBox="1"/>
          <p:nvPr/>
        </p:nvSpPr>
        <p:spPr>
          <a:xfrm>
            <a:off x="320566" y="5482976"/>
            <a:ext cx="179201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attributes might make our model better!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30D78-9809-9C1E-DDA1-2F57F1643906}"/>
              </a:ext>
            </a:extLst>
          </p:cNvPr>
          <p:cNvSpPr txBox="1"/>
          <p:nvPr/>
        </p:nvSpPr>
        <p:spPr>
          <a:xfrm>
            <a:off x="2669627" y="5505100"/>
            <a:ext cx="2390825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now we’ve added complexity and might be overfitting</a:t>
            </a:r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A5E9226D-C4E7-7704-28CF-1F1AAD51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81" y="4326439"/>
            <a:ext cx="961916" cy="1061955"/>
          </a:xfrm>
          <a:prstGeom prst="rect">
            <a:avLst/>
          </a:prstGeom>
        </p:spPr>
      </p:pic>
      <p:pic>
        <p:nvPicPr>
          <p:cNvPr id="11" name="Picture 10" descr="A close up of a cartoon head&#10;&#10;Description automatically generated">
            <a:extLst>
              <a:ext uri="{FF2B5EF4-FFF2-40B4-BE49-F238E27FC236}">
                <a16:creationId xmlns:a16="http://schemas.microsoft.com/office/drawing/2014/main" id="{F002A962-4A6C-0A5D-1EDC-7F9D27C0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7" y="4326439"/>
            <a:ext cx="944976" cy="10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AB32-529B-D8DD-8737-1EFFAAC2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4B40E-2CB5-93FB-E34F-D931B4AE5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real-world scenarios where we may want to explore hundreds, thousands, even MILLIONS of attributes </a:t>
            </a:r>
          </a:p>
          <a:p>
            <a:pPr lvl="1"/>
            <a:r>
              <a:rPr lang="en-US" dirty="0"/>
              <a:t>Recommender Systems</a:t>
            </a:r>
          </a:p>
          <a:p>
            <a:pPr lvl="1"/>
            <a:r>
              <a:rPr lang="en-US" dirty="0"/>
              <a:t>Web-based marketing models</a:t>
            </a:r>
          </a:p>
          <a:p>
            <a:pPr lvl="1"/>
            <a:r>
              <a:rPr lang="en-US" dirty="0"/>
              <a:t>Financial models with time based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0DDF8-F881-D2BC-3EC3-B5CC061BF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66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718"/>
            <a:ext cx="8534400" cy="761682"/>
          </a:xfrm>
        </p:spPr>
        <p:txBody>
          <a:bodyPr>
            <a:normAutofit/>
          </a:bodyPr>
          <a:lstStyle/>
          <a:p>
            <a:r>
              <a:rPr lang="en-US" dirty="0"/>
              <a:t>A real example….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192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228600" y="1714500"/>
            <a:ext cx="7543800" cy="74295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10 Million Columns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7674258" y="3162954"/>
            <a:ext cx="2242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1-50K Positives</a:t>
            </a:r>
          </a:p>
        </p:txBody>
      </p:sp>
    </p:spTree>
    <p:extLst>
      <p:ext uri="{BB962C8B-B14F-4D97-AF65-F5344CB8AC3E}">
        <p14:creationId xmlns:p14="http://schemas.microsoft.com/office/powerpoint/2010/main" val="243328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AC95-497B-C637-CF90-7558ABF0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194CE-E217-A47F-AA4D-97BC398E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ways to reduce complexity when you have a HUGE number of attributes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Reduce the number of attributes (see next chapter)</a:t>
            </a:r>
          </a:p>
          <a:p>
            <a:pPr marL="757238" lvl="1" indent="-457200"/>
            <a:r>
              <a:rPr lang="en-US" dirty="0"/>
              <a:t>Can use </a:t>
            </a:r>
            <a:r>
              <a:rPr lang="en-US" b="1" i="1" dirty="0"/>
              <a:t>variable selection</a:t>
            </a:r>
            <a:r>
              <a:rPr lang="en-US" b="1" dirty="0"/>
              <a:t> </a:t>
            </a:r>
            <a:r>
              <a:rPr lang="en-US" dirty="0"/>
              <a:t>to reduce the number of attributes</a:t>
            </a:r>
          </a:p>
          <a:p>
            <a:pPr marL="757238" lvl="1" indent="-457200"/>
            <a:r>
              <a:rPr lang="en-US" dirty="0"/>
              <a:t>Can </a:t>
            </a:r>
            <a:r>
              <a:rPr lang="en-US" b="1" i="1" dirty="0"/>
              <a:t>cluster</a:t>
            </a:r>
            <a:r>
              <a:rPr lang="en-US" dirty="0"/>
              <a:t>  the features into groups</a:t>
            </a:r>
          </a:p>
          <a:p>
            <a:pPr marL="757238" lvl="1" indent="-457200"/>
            <a:r>
              <a:rPr lang="en-US" dirty="0"/>
              <a:t>Transformations of features (e.g. principle components)</a:t>
            </a:r>
          </a:p>
          <a:p>
            <a:pPr marL="757238" lvl="1" indent="-457200"/>
            <a:endParaRPr lang="en-US" dirty="0"/>
          </a:p>
          <a:p>
            <a:pPr marL="300038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Use a penalty in the objective function</a:t>
            </a:r>
          </a:p>
          <a:p>
            <a:pPr lvl="1"/>
            <a:r>
              <a:rPr lang="en-US" dirty="0"/>
              <a:t> Called </a:t>
            </a:r>
            <a:r>
              <a:rPr lang="en-US" b="1" i="1" dirty="0"/>
              <a:t>regularization </a:t>
            </a:r>
          </a:p>
          <a:p>
            <a:pPr lvl="1"/>
            <a:r>
              <a:rPr lang="en-US" dirty="0"/>
              <a:t>One weird trick to address complexity…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36EA-EE09-5336-CAAF-E02E60D97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2BD-2810-DE36-B8C7-59B04A36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1E1B9-0F93-5ECE-0520-A7F0480A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803931" cy="1784363"/>
          </a:xfrm>
        </p:spPr>
        <p:txBody>
          <a:bodyPr/>
          <a:lstStyle/>
          <a:p>
            <a:r>
              <a:rPr lang="en-US" dirty="0"/>
              <a:t>Recall how we find the best regression line</a:t>
            </a:r>
          </a:p>
          <a:p>
            <a:pPr lvl="1"/>
            <a:r>
              <a:rPr lang="en-US" kern="0" dirty="0"/>
              <a:t>The </a:t>
            </a:r>
            <a:r>
              <a:rPr lang="en-US" b="1" i="1" kern="0" dirty="0">
                <a:solidFill>
                  <a:srgbClr val="FF0000"/>
                </a:solidFill>
              </a:rPr>
              <a:t>least squares </a:t>
            </a:r>
            <a:r>
              <a:rPr lang="en-US" kern="0" dirty="0"/>
              <a:t>regression line is the line that minimizes the sum of the </a:t>
            </a:r>
            <a:r>
              <a:rPr lang="en-US" b="1" kern="0" dirty="0"/>
              <a:t>squared</a:t>
            </a:r>
            <a:r>
              <a:rPr lang="en-US" kern="0" dirty="0"/>
              <a:t> residuals</a:t>
            </a:r>
            <a:endParaRPr lang="en-US" b="1" kern="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2C758-29B1-FA16-E262-288546F1C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80B8B2-C14F-41DD-D649-87E691935FBA}"/>
              </a:ext>
            </a:extLst>
          </p:cNvPr>
          <p:cNvSpPr txBox="1">
            <a:spLocks/>
          </p:cNvSpPr>
          <p:nvPr/>
        </p:nvSpPr>
        <p:spPr bwMode="auto">
          <a:xfrm>
            <a:off x="131884" y="1627335"/>
            <a:ext cx="5002824" cy="61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50CF5-D1A8-309C-4E5D-2B4F12A66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785" y="2163962"/>
            <a:ext cx="2246923" cy="336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A93E1-D06C-0745-346B-31C427404E6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" y="2775330"/>
                <a:ext cx="7803931" cy="1784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kern="0" dirty="0"/>
                  <a:t>Another way of saying this is that regression picks the betas that minimize the term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kern="0" dirty="0"/>
              </a:p>
              <a:p>
                <a:pPr lvl="1">
                  <a:buClrTx/>
                </a:pPr>
                <a:endParaRPr lang="en-US" kern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A93E1-D06C-0745-346B-31C42740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" y="2775330"/>
                <a:ext cx="7803931" cy="1784363"/>
              </a:xfrm>
              <a:prstGeom prst="rect">
                <a:avLst/>
              </a:prstGeom>
              <a:blipFill>
                <a:blip r:embed="rId3"/>
                <a:stretch>
                  <a:fillRect l="-813" t="-19718" r="-650" b="-683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6552CAB-6E01-BB18-420E-0F901D93561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0034" y="4698987"/>
                <a:ext cx="7803931" cy="1784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kern="0" dirty="0"/>
                  <a:t>Regularization adds a penalty term 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</m:e>
                          </m:nary>
                        </m:e>
                      </m:nary>
                    </m:oMath>
                  </m:oMathPara>
                </a14:m>
                <a:endParaRPr lang="en-US" b="1" kern="0" dirty="0"/>
              </a:p>
              <a:p>
                <a:pPr lvl="1">
                  <a:buClrTx/>
                </a:pPr>
                <a:endParaRPr lang="en-US" kern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6552CAB-6E01-BB18-420E-0F901D935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034" y="4698987"/>
                <a:ext cx="7803931" cy="1784363"/>
              </a:xfrm>
              <a:prstGeom prst="rect">
                <a:avLst/>
              </a:prstGeom>
              <a:blipFill>
                <a:blip r:embed="rId4"/>
                <a:stretch>
                  <a:fillRect l="-812" t="-37589" b="-517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EC044DCF-1D26-7BBB-71A6-C754E4560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1858" y="0"/>
            <a:ext cx="1518543" cy="15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95CAD-80B7-761D-B253-3256E2221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829" y="892823"/>
            <a:ext cx="4130565" cy="422082"/>
          </a:xfrm>
          <a:solidFill>
            <a:schemeClr val="accent1"/>
          </a:solidFill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Linear Discriminant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33646-A6F9-1E65-CE97-E48614D9C7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6DE8DC-A538-F60B-7D2A-BCB35440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 via Discriminants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66E141-1872-CD04-8F80-8B6B3621D6B6}"/>
              </a:ext>
            </a:extLst>
          </p:cNvPr>
          <p:cNvGrpSpPr/>
          <p:nvPr/>
        </p:nvGrpSpPr>
        <p:grpSpPr>
          <a:xfrm>
            <a:off x="1855935" y="1752600"/>
            <a:ext cx="6820355" cy="4492625"/>
            <a:chOff x="1676400" y="1371600"/>
            <a:chExt cx="5291100" cy="3657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3A28E-F008-9851-4F12-87C498A7B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692"/>
            <a:stretch/>
          </p:blipFill>
          <p:spPr>
            <a:xfrm>
              <a:off x="1676400" y="1371600"/>
              <a:ext cx="5291100" cy="365760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0966827-C4E7-757D-0BA9-DD422966D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5200" y="2971800"/>
              <a:ext cx="762000" cy="1066800"/>
            </a:xfrm>
            <a:prstGeom prst="line">
              <a:avLst/>
            </a:prstGeom>
            <a:ln w="666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close up of words&#10;&#10;Description automatically generated">
            <a:extLst>
              <a:ext uri="{FF2B5EF4-FFF2-40B4-BE49-F238E27FC236}">
                <a16:creationId xmlns:a16="http://schemas.microsoft.com/office/drawing/2014/main" id="{533ED225-8B2B-0ACE-4913-99CD92CA8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1" y="2387566"/>
            <a:ext cx="2438400" cy="508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2F7015-6359-C309-EC10-AE3CC967EA90}"/>
              </a:ext>
            </a:extLst>
          </p:cNvPr>
          <p:cNvSpPr txBox="1"/>
          <p:nvPr/>
        </p:nvSpPr>
        <p:spPr>
          <a:xfrm>
            <a:off x="268014" y="3782427"/>
            <a:ext cx="234380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“best” line is found via mathematical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756D9-0A3D-6CE7-7E3B-38A18107323B}"/>
              </a:ext>
            </a:extLst>
          </p:cNvPr>
          <p:cNvSpPr txBox="1"/>
          <p:nvPr/>
        </p:nvSpPr>
        <p:spPr>
          <a:xfrm>
            <a:off x="239963" y="5177119"/>
            <a:ext cx="2343807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NOT regression! </a:t>
            </a:r>
          </a:p>
        </p:txBody>
      </p:sp>
    </p:spTree>
    <p:extLst>
      <p:ext uri="{BB962C8B-B14F-4D97-AF65-F5344CB8AC3E}">
        <p14:creationId xmlns:p14="http://schemas.microsoft.com/office/powerpoint/2010/main" val="120950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2BD-2810-DE36-B8C7-59B04A36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2C758-29B1-FA16-E262-288546F1C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80B8B2-C14F-41DD-D649-87E691935FBA}"/>
              </a:ext>
            </a:extLst>
          </p:cNvPr>
          <p:cNvSpPr txBox="1">
            <a:spLocks/>
          </p:cNvSpPr>
          <p:nvPr/>
        </p:nvSpPr>
        <p:spPr bwMode="auto">
          <a:xfrm>
            <a:off x="131884" y="1627335"/>
            <a:ext cx="5002824" cy="61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b="1" kern="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C044DCF-1D26-7BBB-71A6-C754E4560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858" y="0"/>
            <a:ext cx="1518543" cy="1518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89728F5-5A6B-3D6A-6761-DF02E8E76EE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205054" y="842025"/>
                <a:ext cx="8066690" cy="3329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dirty="0"/>
                  <a:t>The penalty term can be one of two forms</a:t>
                </a:r>
              </a:p>
              <a:p>
                <a:pPr lvl="1"/>
                <a:endParaRPr lang="en-US" kern="0" dirty="0"/>
              </a:p>
              <a:p>
                <a:pPr lvl="1"/>
                <a:r>
                  <a:rPr lang="en-US" kern="0" dirty="0"/>
                  <a:t>If the penalties are squ</a:t>
                </a:r>
                <a:r>
                  <a:rPr lang="en-US" dirty="0"/>
                  <a:t>ared this is called </a:t>
                </a:r>
                <a:r>
                  <a:rPr lang="en-US" b="1" i="1" dirty="0"/>
                  <a:t>ridge regression, also L2 regression</a:t>
                </a:r>
                <a:endParaRPr lang="en-US" b="1" i="1" kern="0" dirty="0"/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</m:e>
                          </m:nary>
                        </m:e>
                      </m:nary>
                    </m:oMath>
                  </m:oMathPara>
                </a14:m>
                <a:endParaRPr lang="en-US" b="0" kern="0" dirty="0"/>
              </a:p>
              <a:p>
                <a:pPr lvl="1"/>
                <a:endParaRPr lang="en-US" kern="0" dirty="0"/>
              </a:p>
              <a:p>
                <a:pPr lvl="1"/>
                <a:r>
                  <a:rPr lang="en-US" kern="0" dirty="0"/>
                  <a:t>If the penalties are absolute value, this is called </a:t>
                </a:r>
                <a:r>
                  <a:rPr lang="en-US" b="1" i="1" kern="0" dirty="0"/>
                  <a:t>lasso regression</a:t>
                </a:r>
                <a:r>
                  <a:rPr lang="en-US" kern="0" dirty="0"/>
                  <a:t>, or </a:t>
                </a:r>
                <a:r>
                  <a:rPr lang="en-US" b="1" i="1" kern="0" dirty="0"/>
                  <a:t>L1 regression </a:t>
                </a:r>
              </a:p>
              <a:p>
                <a:pPr lvl="1"/>
                <a:endParaRPr lang="en-US" b="1" i="1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89728F5-5A6B-3D6A-6761-DF02E8E76E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05054" y="842025"/>
                <a:ext cx="8066690" cy="3329384"/>
              </a:xfrm>
              <a:prstGeom prst="rect">
                <a:avLst/>
              </a:prstGeom>
              <a:blipFill>
                <a:blip r:embed="rId4"/>
                <a:stretch>
                  <a:fillRect l="-786" t="-1141" b="-95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F79C9E-970D-6D9D-C0FB-AF8E7177568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4439" y="3890158"/>
                <a:ext cx="8066690" cy="3329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ker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kern="0" dirty="0"/>
              </a:p>
              <a:p>
                <a:pPr lvl="1">
                  <a:buClrTx/>
                </a:pPr>
                <a:endParaRPr lang="en-US" kern="0" dirty="0"/>
              </a:p>
              <a:p>
                <a:pPr lvl="1">
                  <a:buClrTx/>
                </a:pPr>
                <a:endParaRPr lang="en-US" b="1" i="1" kern="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F79C9E-970D-6D9D-C0FB-AF8E7177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39" y="3890158"/>
                <a:ext cx="8066690" cy="3329384"/>
              </a:xfrm>
              <a:prstGeom prst="rect">
                <a:avLst/>
              </a:prstGeom>
              <a:blipFill>
                <a:blip r:embed="rId5"/>
                <a:stretch>
                  <a:fillRect t="-292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11ABAF1-9365-5B52-87BD-F61DC6382FCD}"/>
              </a:ext>
            </a:extLst>
          </p:cNvPr>
          <p:cNvSpPr/>
          <p:nvPr/>
        </p:nvSpPr>
        <p:spPr bwMode="auto">
          <a:xfrm>
            <a:off x="5134708" y="1982542"/>
            <a:ext cx="1387366" cy="1103587"/>
          </a:xfrm>
          <a:prstGeom prst="ellipse">
            <a:avLst/>
          </a:prstGeom>
          <a:solidFill>
            <a:schemeClr val="accent1">
              <a:alpha val="45105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F8BCB4-197A-7485-8AD0-AB8FC65E85B3}"/>
              </a:ext>
            </a:extLst>
          </p:cNvPr>
          <p:cNvSpPr/>
          <p:nvPr/>
        </p:nvSpPr>
        <p:spPr bwMode="auto">
          <a:xfrm>
            <a:off x="5021222" y="3829418"/>
            <a:ext cx="1387366" cy="1103587"/>
          </a:xfrm>
          <a:prstGeom prst="ellipse">
            <a:avLst/>
          </a:prstGeom>
          <a:solidFill>
            <a:schemeClr val="accent1">
              <a:alpha val="45105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069B0-574C-D8C8-78A8-8A9061CBC86C}"/>
              </a:ext>
            </a:extLst>
          </p:cNvPr>
          <p:cNvSpPr txBox="1"/>
          <p:nvPr/>
        </p:nvSpPr>
        <p:spPr>
          <a:xfrm>
            <a:off x="6687886" y="2334280"/>
            <a:ext cx="1864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“ridge penalty”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AD969-DAC0-0277-183D-8774BA1706B4}"/>
              </a:ext>
            </a:extLst>
          </p:cNvPr>
          <p:cNvSpPr txBox="1"/>
          <p:nvPr/>
        </p:nvSpPr>
        <p:spPr>
          <a:xfrm>
            <a:off x="6553200" y="4193139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“lasso penalty”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E499C-3AFC-9F42-3D8F-37E14FF8A111}"/>
              </a:ext>
            </a:extLst>
          </p:cNvPr>
          <p:cNvSpPr txBox="1"/>
          <p:nvPr/>
        </p:nvSpPr>
        <p:spPr>
          <a:xfrm>
            <a:off x="933701" y="5332734"/>
            <a:ext cx="7618413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typical result of the penalty is to “shrink” the </a:t>
            </a:r>
            <a:r>
              <a:rPr lang="en-US" sz="1600" dirty="0">
                <a:latin typeface="Symbol" pitchFamily="2" charset="2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parameters towards zero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shrinking of the coefficient value corrects for overfitting</a:t>
            </a:r>
          </a:p>
          <a:p>
            <a:pPr marL="742950" lvl="1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done for up to millions of features!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Regularization is also often referred to as </a:t>
            </a:r>
            <a:r>
              <a:rPr lang="en-US" sz="16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shrinkage</a:t>
            </a:r>
          </a:p>
        </p:txBody>
      </p:sp>
    </p:spTree>
    <p:extLst>
      <p:ext uri="{BB962C8B-B14F-4D97-AF65-F5344CB8AC3E}">
        <p14:creationId xmlns:p14="http://schemas.microsoft.com/office/powerpoint/2010/main" val="121025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uiExpand="1" build="p"/>
      <p:bldP spid="13" grpId="0"/>
      <p:bldP spid="14" grpId="0" animBg="1"/>
      <p:bldP spid="15" grpId="0" animBg="1"/>
      <p:bldP spid="16" grpId="0"/>
      <p:bldP spid="1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0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0B5B7CEC-622B-2290-E366-AAC16816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51810" y="592204"/>
            <a:ext cx="189219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BBDFC-8761-1573-B9A9-D451E193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about Regularized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462B6-237C-1C4B-3396-66CB0A90B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41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905E93-3AC9-7FE0-B959-A71EB0DC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65739"/>
            <a:ext cx="8052099" cy="4722031"/>
          </a:xfrm>
        </p:spPr>
        <p:txBody>
          <a:bodyPr/>
          <a:lstStyle/>
          <a:p>
            <a:r>
              <a:rPr lang="en-US" dirty="0"/>
              <a:t>Regularized regression can be used when you have many features and don’t have a good way of reducing the total amount</a:t>
            </a:r>
          </a:p>
          <a:p>
            <a:endParaRPr lang="en-US" dirty="0"/>
          </a:p>
          <a:p>
            <a:r>
              <a:rPr lang="en-US" dirty="0"/>
              <a:t>Two types of regularization:</a:t>
            </a:r>
          </a:p>
          <a:p>
            <a:pPr lvl="1"/>
            <a:r>
              <a:rPr lang="en-US" dirty="0"/>
              <a:t>Ridge: uses squared penalty (L2)</a:t>
            </a:r>
          </a:p>
          <a:p>
            <a:pPr lvl="1"/>
            <a:r>
              <a:rPr lang="en-US" dirty="0"/>
              <a:t>Lasso: uses absolute penalty (L1) </a:t>
            </a:r>
          </a:p>
          <a:p>
            <a:pPr lvl="1"/>
            <a:endParaRPr lang="en-US" dirty="0"/>
          </a:p>
          <a:p>
            <a:r>
              <a:rPr lang="en-US" dirty="0"/>
              <a:t>Single parameter (</a:t>
            </a:r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) determines the amount of regularization</a:t>
            </a:r>
          </a:p>
          <a:p>
            <a:pPr lvl="1"/>
            <a:r>
              <a:rPr lang="en-US" dirty="0">
                <a:latin typeface="Symbol" pitchFamily="2" charset="2"/>
              </a:rPr>
              <a:t>l = 0 </a:t>
            </a:r>
            <a:r>
              <a:rPr lang="en-US" dirty="0"/>
              <a:t>means no regularization</a:t>
            </a:r>
          </a:p>
          <a:p>
            <a:pPr lvl="1"/>
            <a:r>
              <a:rPr lang="en-US" dirty="0"/>
              <a:t>Larger</a:t>
            </a:r>
            <a:r>
              <a:rPr lang="en-US" dirty="0">
                <a:latin typeface="Symbol" pitchFamily="2" charset="2"/>
              </a:rPr>
              <a:t> l </a:t>
            </a:r>
            <a:r>
              <a:rPr lang="en-US" dirty="0"/>
              <a:t>is stronger penalty</a:t>
            </a:r>
          </a:p>
          <a:p>
            <a:pPr lvl="1"/>
            <a:r>
              <a:rPr lang="en-US" dirty="0">
                <a:latin typeface="Symbol" pitchFamily="2" charset="2"/>
              </a:rPr>
              <a:t>l </a:t>
            </a:r>
            <a:r>
              <a:rPr lang="en-US" dirty="0"/>
              <a:t>can be determined by cross-validation</a:t>
            </a:r>
          </a:p>
          <a:p>
            <a:r>
              <a:rPr lang="en-US" dirty="0"/>
              <a:t>Cannot directly measure “significance” of coefficient with Lasso/Ridge </a:t>
            </a:r>
          </a:p>
          <a:p>
            <a:pPr lvl="1"/>
            <a:r>
              <a:rPr lang="en-US" dirty="0"/>
              <a:t>How much the </a:t>
            </a:r>
            <a:r>
              <a:rPr lang="en-US" dirty="0" err="1"/>
              <a:t>coef</a:t>
            </a:r>
            <a:r>
              <a:rPr lang="en-US" dirty="0"/>
              <a:t> is shrunk towards zero is a proxy for significance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507A1-F18E-0C84-9F1E-A092A562F776}"/>
              </a:ext>
            </a:extLst>
          </p:cNvPr>
          <p:cNvSpPr txBox="1"/>
          <p:nvPr/>
        </p:nvSpPr>
        <p:spPr>
          <a:xfrm>
            <a:off x="2590801" y="5861305"/>
            <a:ext cx="4486945" cy="49859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1" i="0" u="sng" dirty="0" err="1">
                <a:solidFill>
                  <a:srgbClr val="0056B3"/>
                </a:solidFill>
                <a:effectLst/>
                <a:latin typeface="Lucida Console" panose="020B0609040504020204" pitchFamily="49" charset="0"/>
                <a:hlinkClick r:id="rId3" tooltip="sklearn.linear_model"/>
              </a:rPr>
              <a:t>sklearn.linear_model</a:t>
            </a:r>
            <a:r>
              <a:rPr lang="en-US" sz="1200" b="1" i="0" u="sng" dirty="0" err="1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.Lasso</a:t>
            </a:r>
            <a:endParaRPr lang="en-US" sz="1200" b="1" i="0" u="sng" dirty="0">
              <a:solidFill>
                <a:srgbClr val="212529"/>
              </a:solidFill>
              <a:effectLst/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 sz="1200" b="1" i="0" u="sng" strike="noStrike" dirty="0">
                <a:solidFill>
                  <a:srgbClr val="2878A2"/>
                </a:solidFill>
                <a:effectLst/>
                <a:latin typeface="Lucida Console" panose="020B0609040504020204" pitchFamily="49" charset="0"/>
                <a:hlinkClick r:id="rId4"/>
              </a:rPr>
              <a:t>sklearn.linear_model.Ridge</a:t>
            </a:r>
            <a:endParaRPr lang="en-US" sz="1200" b="1" i="0" u="sng" strike="noStrike" dirty="0">
              <a:solidFill>
                <a:srgbClr val="2878A2"/>
              </a:solidFill>
              <a:effectLst/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8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4A2D-6B59-BED3-B0BB-DA78AC25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005"/>
            <a:ext cx="8229600" cy="729214"/>
          </a:xfrm>
        </p:spPr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C05F6-596E-389C-4EE1-BE9782762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4028"/>
            <a:ext cx="8229600" cy="3634184"/>
          </a:xfrm>
        </p:spPr>
        <p:txBody>
          <a:bodyPr/>
          <a:lstStyle/>
          <a:p>
            <a:r>
              <a:rPr lang="en-US" dirty="0"/>
              <a:t>Lasso and Ridge regularization can be run with logistic regression</a:t>
            </a:r>
          </a:p>
          <a:p>
            <a:pPr lvl="1"/>
            <a:r>
              <a:rPr lang="en-US" dirty="0"/>
              <a:t>Must use parameter “C”, which is 1/lambda</a:t>
            </a:r>
          </a:p>
          <a:p>
            <a:pPr lvl="1"/>
            <a:r>
              <a:rPr lang="en-US" dirty="0"/>
              <a:t>For lasso use 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penalty=‘l1’</a:t>
            </a:r>
          </a:p>
          <a:p>
            <a:endParaRPr lang="en-US" dirty="0"/>
          </a:p>
          <a:p>
            <a:r>
              <a:rPr lang="en-US" dirty="0"/>
              <a:t>We mentioned that the lasso will “shrink” parameter estimates towards zero</a:t>
            </a:r>
          </a:p>
          <a:p>
            <a:endParaRPr lang="en-US" dirty="0"/>
          </a:p>
          <a:p>
            <a:r>
              <a:rPr lang="en-US" dirty="0"/>
              <a:t>In the lasso case, it will force some of the coefficients to equal exactly zero</a:t>
            </a:r>
          </a:p>
          <a:p>
            <a:endParaRPr lang="en-US" dirty="0"/>
          </a:p>
          <a:p>
            <a:r>
              <a:rPr lang="en-US" dirty="0"/>
              <a:t>This ends up having the same effect as variable selection!  </a:t>
            </a:r>
          </a:p>
          <a:p>
            <a:pPr lvl="1"/>
            <a:r>
              <a:rPr lang="en-US" dirty="0"/>
              <a:t>Lasso is very popular and tends to be quite effective while creating a much simpler model.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2C48C-88EA-FDCA-4B6D-55424C0B5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1DF42-A147-1050-EDC6-0A5A9F07D896}"/>
              </a:ext>
            </a:extLst>
          </p:cNvPr>
          <p:cNvSpPr txBox="1"/>
          <p:nvPr/>
        </p:nvSpPr>
        <p:spPr>
          <a:xfrm>
            <a:off x="2665051" y="5703862"/>
            <a:ext cx="3578800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details: ISL Chapter 6.2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92DA4D-D3AB-9700-9B0C-6066E40F9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2138" y="5516011"/>
            <a:ext cx="729214" cy="7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987974" y="1841212"/>
            <a:ext cx="6531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Module5_ModelAssessment</a:t>
            </a:r>
            <a:b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5B9DE-DC1E-79B8-F1D5-A63C641C4397}"/>
              </a:ext>
            </a:extLst>
          </p:cNvPr>
          <p:cNvSpPr txBox="1"/>
          <p:nvPr/>
        </p:nvSpPr>
        <p:spPr>
          <a:xfrm>
            <a:off x="2850777" y="3186613"/>
            <a:ext cx="455765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Regression_Regularization.ipynb</a:t>
            </a:r>
            <a:endParaRPr lang="en-US" sz="20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324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4335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Intro: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42427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F4A8EF7-E323-B856-896A-343FAB1AE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Inspiration from Biology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7C17349-33BC-02F1-7B07-184A9DF5E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Analytic technique inspired by biological nervous systems</a:t>
            </a:r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2EC5251D-12B9-4F69-FBCC-90F9892FC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419350"/>
            <a:ext cx="8288338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en-US" sz="26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en-US" sz="2600" dirty="0">
                <a:latin typeface="Tahoma" panose="020B0604030504040204" pitchFamily="34" charset="0"/>
              </a:rPr>
              <a:t>Structure of the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600" dirty="0">
                <a:latin typeface="Tahoma" panose="020B0604030504040204" pitchFamily="34" charset="0"/>
              </a:rPr>
              <a:t>	nervous system: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lang="en-US" altLang="en-US" sz="2200" dirty="0">
              <a:latin typeface="Tahoma" panose="020B0604030504040204" pitchFamily="34" charset="0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A large number of neurons (information processing units) connected together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A neuron’s response depends on the states of other neurons it is connected to and to the ‘strength’ of those connections.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The ‘strengths’ are learned based on experience.</a:t>
            </a:r>
          </a:p>
        </p:txBody>
      </p:sp>
      <p:pic>
        <p:nvPicPr>
          <p:cNvPr id="21510" name="Picture 5" descr="bio synapse">
            <a:extLst>
              <a:ext uri="{FF2B5EF4-FFF2-40B4-BE49-F238E27FC236}">
                <a16:creationId xmlns:a16="http://schemas.microsoft.com/office/drawing/2014/main" id="{E049DF3C-F32D-F212-11A6-FDB1A1A7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"/>
          <a:stretch>
            <a:fillRect/>
          </a:stretch>
        </p:blipFill>
        <p:spPr bwMode="auto">
          <a:xfrm>
            <a:off x="4152900" y="2047696"/>
            <a:ext cx="4305300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Slide Number Placeholder 6">
            <a:extLst>
              <a:ext uri="{FF2B5EF4-FFF2-40B4-BE49-F238E27FC236}">
                <a16:creationId xmlns:a16="http://schemas.microsoft.com/office/drawing/2014/main" id="{DE7EA038-766A-0546-70A4-0CA13D2D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D9F5525-BEA1-1F49-8DEE-7F715522D7F9}" type="slidenum">
              <a:rPr lang="en-US" altLang="en-US" smtClean="0"/>
              <a:pPr/>
              <a:t>45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E3D7D90E-E3B2-D4F6-F3D0-3EAC82128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From Real to Artificial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F9FCD02-2DAF-A9C5-9F07-170CFD6C16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3557" name="Picture 4" descr="bio neurone">
            <a:extLst>
              <a:ext uri="{FF2B5EF4-FFF2-40B4-BE49-F238E27FC236}">
                <a16:creationId xmlns:a16="http://schemas.microsoft.com/office/drawing/2014/main" id="{89251480-E17B-C4EF-6350-1A051F0C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"/>
          <a:stretch>
            <a:fillRect/>
          </a:stretch>
        </p:blipFill>
        <p:spPr bwMode="auto">
          <a:xfrm>
            <a:off x="2271713" y="1230313"/>
            <a:ext cx="44958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61FC93C4-7817-191D-F733-F4C341A5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D9F5525-BEA1-1F49-8DEE-7F715522D7F9}" type="slidenum">
              <a:rPr lang="en-US" altLang="en-US" smtClean="0"/>
              <a:pPr/>
              <a:t>46</a:t>
            </a:fld>
            <a:endParaRPr lang="en-US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43735-3EE2-BCAD-6F34-41ADA7223B13}"/>
              </a:ext>
            </a:extLst>
          </p:cNvPr>
          <p:cNvSpPr txBox="1"/>
          <p:nvPr/>
        </p:nvSpPr>
        <p:spPr>
          <a:xfrm>
            <a:off x="1664758" y="4384229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B9946-CC2E-EB66-F2B3-26E28640A22D}"/>
              </a:ext>
            </a:extLst>
          </p:cNvPr>
          <p:cNvSpPr txBox="1"/>
          <p:nvPr/>
        </p:nvSpPr>
        <p:spPr>
          <a:xfrm>
            <a:off x="1727625" y="6262300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5E92A-1E27-FA7C-7A22-3880651D2C85}"/>
              </a:ext>
            </a:extLst>
          </p:cNvPr>
          <p:cNvSpPr txBox="1"/>
          <p:nvPr/>
        </p:nvSpPr>
        <p:spPr>
          <a:xfrm>
            <a:off x="6749426" y="4821146"/>
            <a:ext cx="85395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</a:t>
            </a:r>
          </a:p>
        </p:txBody>
      </p:sp>
      <p:pic>
        <p:nvPicPr>
          <p:cNvPr id="7" name="Picture 4" descr="https://encrypted-tbn3.gstatic.com/images?q=tbn:ANd9GcT3ULB3vvTSVLK9mUQlL4qALrBaKKeE9mOTsJROaS3TfhFyTKUn">
            <a:hlinkClick r:id="rId4"/>
            <a:extLst>
              <a:ext uri="{FF2B5EF4-FFF2-40B4-BE49-F238E27FC236}">
                <a16:creationId xmlns:a16="http://schemas.microsoft.com/office/drawing/2014/main" id="{FD852F79-C98A-98AE-1DBD-B2F9B81F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4276725"/>
            <a:ext cx="6053137" cy="2276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509E8B-9565-E0FB-692F-68BF74125921}"/>
              </a:ext>
            </a:extLst>
          </p:cNvPr>
          <p:cNvSpPr txBox="1"/>
          <p:nvPr/>
        </p:nvSpPr>
        <p:spPr>
          <a:xfrm>
            <a:off x="1676580" y="4742778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3135D-1678-420C-9AF2-84F9BD89514A}"/>
              </a:ext>
            </a:extLst>
          </p:cNvPr>
          <p:cNvSpPr txBox="1"/>
          <p:nvPr/>
        </p:nvSpPr>
        <p:spPr>
          <a:xfrm>
            <a:off x="7097561" y="4276725"/>
            <a:ext cx="1618566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Predicted probabilities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>
            <a:extLst>
              <a:ext uri="{FF2B5EF4-FFF2-40B4-BE49-F238E27FC236}">
                <a16:creationId xmlns:a16="http://schemas.microsoft.com/office/drawing/2014/main" id="{29B00978-CC47-E8A1-E141-24D7F4B46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9867" y="107389"/>
            <a:ext cx="8229600" cy="729214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Nodes: A Closer Look</a:t>
            </a:r>
          </a:p>
        </p:txBody>
      </p:sp>
      <p:sp>
        <p:nvSpPr>
          <p:cNvPr id="25606" name="Text Box 3">
            <a:extLst>
              <a:ext uri="{FF2B5EF4-FFF2-40B4-BE49-F238E27FC236}">
                <a16:creationId xmlns:a16="http://schemas.microsoft.com/office/drawing/2014/main" id="{C8F2A44B-3C32-4918-0B52-2EE2523CB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9482" y="3029227"/>
            <a:ext cx="1109599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</a:p>
          <a:p>
            <a:pPr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Arial" panose="020B0604020202020204" pitchFamily="34" charset="0"/>
              </a:rPr>
              <a:t>Input</a:t>
            </a:r>
          </a:p>
          <a:p>
            <a:pPr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Arial" panose="020B0604020202020204" pitchFamily="34" charset="0"/>
              </a:rPr>
              <a:t>features</a:t>
            </a:r>
          </a:p>
          <a:p>
            <a:pPr>
              <a:buNone/>
            </a:pPr>
            <a:endParaRPr lang="en-US" altLang="en-US" sz="20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25607" name="Group 4">
            <a:extLst>
              <a:ext uri="{FF2B5EF4-FFF2-40B4-BE49-F238E27FC236}">
                <a16:creationId xmlns:a16="http://schemas.microsoft.com/office/drawing/2014/main" id="{186065B3-F145-D6FC-023E-684CADD60412}"/>
              </a:ext>
            </a:extLst>
          </p:cNvPr>
          <p:cNvGrpSpPr>
            <a:grpSpLocks/>
          </p:cNvGrpSpPr>
          <p:nvPr/>
        </p:nvGrpSpPr>
        <p:grpSpPr bwMode="auto">
          <a:xfrm>
            <a:off x="700348" y="836603"/>
            <a:ext cx="7980363" cy="5448300"/>
            <a:chOff x="480" y="528"/>
            <a:chExt cx="5027" cy="3432"/>
          </a:xfrm>
        </p:grpSpPr>
        <p:grpSp>
          <p:nvGrpSpPr>
            <p:cNvPr id="25609" name="Group 5">
              <a:extLst>
                <a:ext uri="{FF2B5EF4-FFF2-40B4-BE49-F238E27FC236}">
                  <a16:creationId xmlns:a16="http://schemas.microsoft.com/office/drawing/2014/main" id="{02575344-ED98-F24B-40BF-29157990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1152"/>
              <a:ext cx="5027" cy="2508"/>
              <a:chOff x="480" y="1152"/>
              <a:chExt cx="5027" cy="2508"/>
            </a:xfrm>
          </p:grpSpPr>
          <p:sp>
            <p:nvSpPr>
              <p:cNvPr id="25611" name="Oval 6">
                <a:extLst>
                  <a:ext uri="{FF2B5EF4-FFF2-40B4-BE49-F238E27FC236}">
                    <a16:creationId xmlns:a16="http://schemas.microsoft.com/office/drawing/2014/main" id="{1B446E10-4453-D8FB-3E4F-B77F58247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1920"/>
                <a:ext cx="57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2" name="Rectangle 7">
                <a:extLst>
                  <a:ext uri="{FF2B5EF4-FFF2-40B4-BE49-F238E27FC236}">
                    <a16:creationId xmlns:a16="http://schemas.microsoft.com/office/drawing/2014/main" id="{D2F55E1F-D0CA-7F20-894C-4C9C990D9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920"/>
                <a:ext cx="576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3" name="Oval 8">
                <a:extLst>
                  <a:ext uri="{FF2B5EF4-FFF2-40B4-BE49-F238E27FC236}">
                    <a16:creationId xmlns:a16="http://schemas.microsoft.com/office/drawing/2014/main" id="{5C9F7289-F42D-FCC7-3781-E954D0E45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29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4" name="Oval 9">
                <a:extLst>
                  <a:ext uri="{FF2B5EF4-FFF2-40B4-BE49-F238E27FC236}">
                    <a16:creationId xmlns:a16="http://schemas.microsoft.com/office/drawing/2014/main" id="{2263BDE7-4164-0C3E-B10B-589D6C47A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1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5" name="Oval 10">
                <a:extLst>
                  <a:ext uri="{FF2B5EF4-FFF2-40B4-BE49-F238E27FC236}">
                    <a16:creationId xmlns:a16="http://schemas.microsoft.com/office/drawing/2014/main" id="{67AAFF50-AB74-3797-2B4F-0A79E323E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6" name="AutoShape 11">
                <a:extLst>
                  <a:ext uri="{FF2B5EF4-FFF2-40B4-BE49-F238E27FC236}">
                    <a16:creationId xmlns:a16="http://schemas.microsoft.com/office/drawing/2014/main" id="{ABA19F6D-814D-647C-F98B-B92ECDE95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1152"/>
                <a:ext cx="192" cy="2304"/>
              </a:xfrm>
              <a:prstGeom prst="leftBrace">
                <a:avLst>
                  <a:gd name="adj1" fmla="val 100000"/>
                  <a:gd name="adj2" fmla="val 50000"/>
                </a:avLst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7" name="Text Box 12">
                <a:extLst>
                  <a:ext uri="{FF2B5EF4-FFF2-40B4-BE49-F238E27FC236}">
                    <a16:creationId xmlns:a16="http://schemas.microsoft.com/office/drawing/2014/main" id="{D67B7BBD-BECF-3935-1237-D8FB02693F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665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sz="2000">
                    <a:solidFill>
                      <a:srgbClr val="333399"/>
                    </a:solidFill>
                    <a:latin typeface="Arial" panose="020B0604020202020204" pitchFamily="34" charset="0"/>
                  </a:rPr>
                  <a:t>weights</a:t>
                </a:r>
              </a:p>
            </p:txBody>
          </p:sp>
          <p:sp>
            <p:nvSpPr>
              <p:cNvPr id="25618" name="Text Box 13">
                <a:extLst>
                  <a:ext uri="{FF2B5EF4-FFF2-40B4-BE49-F238E27FC236}">
                    <a16:creationId xmlns:a16="http://schemas.microsoft.com/office/drawing/2014/main" id="{AA83819A-2BD4-DA81-96B9-4A56321F3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2097"/>
                <a:ext cx="511" cy="1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sz="1400" dirty="0">
                    <a:solidFill>
                      <a:srgbClr val="333399"/>
                    </a:solidFill>
                    <a:latin typeface="Arial" panose="020B0604020202020204" pitchFamily="34" charset="0"/>
                  </a:rPr>
                  <a:t>function</a:t>
                </a:r>
              </a:p>
            </p:txBody>
          </p:sp>
          <p:sp>
            <p:nvSpPr>
              <p:cNvPr id="25621" name="Text Box 16">
                <a:extLst>
                  <a:ext uri="{FF2B5EF4-FFF2-40B4-BE49-F238E27FC236}">
                    <a16:creationId xmlns:a16="http://schemas.microsoft.com/office/drawing/2014/main" id="{DD3D4DA0-51A6-9E5B-8992-59FEF243B0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7" y="158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GB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5622" name="Text Box 17">
                <a:extLst>
                  <a:ext uri="{FF2B5EF4-FFF2-40B4-BE49-F238E27FC236}">
                    <a16:creationId xmlns:a16="http://schemas.microsoft.com/office/drawing/2014/main" id="{E10420AF-6291-0F38-2F62-85BBD1C06E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3" y="2050"/>
                <a:ext cx="19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sz="2000" dirty="0">
                    <a:solidFill>
                      <a:srgbClr val="333399"/>
                    </a:solidFill>
                    <a:latin typeface="Arial" panose="020B0604020202020204" pitchFamily="34" charset="0"/>
                  </a:rPr>
                  <a:t>y</a:t>
                </a:r>
              </a:p>
            </p:txBody>
          </p:sp>
          <p:sp>
            <p:nvSpPr>
              <p:cNvPr id="25623" name="Line 18">
                <a:extLst>
                  <a:ext uri="{FF2B5EF4-FFF2-40B4-BE49-F238E27FC236}">
                    <a16:creationId xmlns:a16="http://schemas.microsoft.com/office/drawing/2014/main" id="{64A0D842-7D7E-4186-0456-F9A5CF61B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2208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4" name="Line 19">
                <a:extLst>
                  <a:ext uri="{FF2B5EF4-FFF2-40B4-BE49-F238E27FC236}">
                    <a16:creationId xmlns:a16="http://schemas.microsoft.com/office/drawing/2014/main" id="{37CA3A7C-02AB-D3B8-9E66-9E97C6C41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134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5" name="Line 20">
                <a:extLst>
                  <a:ext uri="{FF2B5EF4-FFF2-40B4-BE49-F238E27FC236}">
                    <a16:creationId xmlns:a16="http://schemas.microsoft.com/office/drawing/2014/main" id="{ECF4649A-F067-61A5-30A9-BB3F57814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626" name="Line 21">
                <a:extLst>
                  <a:ext uri="{FF2B5EF4-FFF2-40B4-BE49-F238E27FC236}">
                    <a16:creationId xmlns:a16="http://schemas.microsoft.com/office/drawing/2014/main" id="{05EAED22-0926-65EA-0B0A-8D1C01D03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26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7" name="Line 22">
                <a:extLst>
                  <a:ext uri="{FF2B5EF4-FFF2-40B4-BE49-F238E27FC236}">
                    <a16:creationId xmlns:a16="http://schemas.microsoft.com/office/drawing/2014/main" id="{D3BFC0A9-B864-93A7-2DE1-BB674AD39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2302"/>
                <a:ext cx="694" cy="9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8" name="Line 23">
                <a:extLst>
                  <a:ext uri="{FF2B5EF4-FFF2-40B4-BE49-F238E27FC236}">
                    <a16:creationId xmlns:a16="http://schemas.microsoft.com/office/drawing/2014/main" id="{B2A5A120-9530-97DC-48AE-134DEBDFD0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20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9" name="Line 24">
                <a:extLst>
                  <a:ext uri="{FF2B5EF4-FFF2-40B4-BE49-F238E27FC236}">
                    <a16:creationId xmlns:a16="http://schemas.microsoft.com/office/drawing/2014/main" id="{4C206564-53E1-1D00-D46B-A7A2BF80F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1392"/>
                <a:ext cx="694" cy="7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0" name="Line 25">
                <a:extLst>
                  <a:ext uri="{FF2B5EF4-FFF2-40B4-BE49-F238E27FC236}">
                    <a16:creationId xmlns:a16="http://schemas.microsoft.com/office/drawing/2014/main" id="{F79AD32D-3D79-6C1E-CEF3-A1B45E3553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208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1" name="Text Box 26">
                <a:extLst>
                  <a:ext uri="{FF2B5EF4-FFF2-40B4-BE49-F238E27FC236}">
                    <a16:creationId xmlns:a16="http://schemas.microsoft.com/office/drawing/2014/main" id="{1F317D22-FE0D-835D-E3CA-75CE96D5C2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152"/>
                <a:ext cx="28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 dirty="0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 dirty="0">
                    <a:latin typeface="Arial" panose="020B0604020202020204" pitchFamily="34" charset="0"/>
                  </a:rPr>
                  <a:t>1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5632" name="Text Box 27">
                <a:extLst>
                  <a:ext uri="{FF2B5EF4-FFF2-40B4-BE49-F238E27FC236}">
                    <a16:creationId xmlns:a16="http://schemas.microsoft.com/office/drawing/2014/main" id="{B1E9589E-6188-9463-998D-0326049AF6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2064"/>
                <a:ext cx="28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2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3" name="Text Box 28">
                <a:extLst>
                  <a:ext uri="{FF2B5EF4-FFF2-40B4-BE49-F238E27FC236}">
                    <a16:creationId xmlns:a16="http://schemas.microsoft.com/office/drawing/2014/main" id="{A5EC3E2F-50A4-F45C-02B1-FECF33161F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3120"/>
                <a:ext cx="32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m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4" name="Text Box 29">
                <a:extLst>
                  <a:ext uri="{FF2B5EF4-FFF2-40B4-BE49-F238E27FC236}">
                    <a16:creationId xmlns:a16="http://schemas.microsoft.com/office/drawing/2014/main" id="{F489B777-5D9B-296E-C648-134B6C87C6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2064"/>
                <a:ext cx="328" cy="2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2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5" name="Text Box 30">
                <a:extLst>
                  <a:ext uri="{FF2B5EF4-FFF2-40B4-BE49-F238E27FC236}">
                    <a16:creationId xmlns:a16="http://schemas.microsoft.com/office/drawing/2014/main" id="{04E4C5F7-E8E2-C755-5217-330C1978A7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3120"/>
                <a:ext cx="365" cy="2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m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6" name="Text Box 31">
                <a:extLst>
                  <a:ext uri="{FF2B5EF4-FFF2-40B4-BE49-F238E27FC236}">
                    <a16:creationId xmlns:a16="http://schemas.microsoft.com/office/drawing/2014/main" id="{C9078277-F5FF-4AC7-2CD4-B8B254A2B5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1200"/>
                <a:ext cx="326" cy="2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 dirty="0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 dirty="0">
                    <a:latin typeface="Arial" panose="020B0604020202020204" pitchFamily="34" charset="0"/>
                  </a:rPr>
                  <a:t>1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5637" name="Oval 32">
                <a:extLst>
                  <a:ext uri="{FF2B5EF4-FFF2-40B4-BE49-F238E27FC236}">
                    <a16:creationId xmlns:a16="http://schemas.microsoft.com/office/drawing/2014/main" id="{BE27561D-2F79-1005-28B3-9737EE042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20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25638" name="Line 33">
                <a:extLst>
                  <a:ext uri="{FF2B5EF4-FFF2-40B4-BE49-F238E27FC236}">
                    <a16:creationId xmlns:a16="http://schemas.microsoft.com/office/drawing/2014/main" id="{3E37F8EE-2D45-15DA-390A-550F98C10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1296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610" name="Oval 36">
              <a:extLst>
                <a:ext uri="{FF2B5EF4-FFF2-40B4-BE49-F238E27FC236}">
                  <a16:creationId xmlns:a16="http://schemas.microsoft.com/office/drawing/2014/main" id="{B33B050E-1957-B0D3-2D7E-9D4954E6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528"/>
              <a:ext cx="4044" cy="343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5608" name="Slide Number Placeholder 37">
            <a:extLst>
              <a:ext uri="{FF2B5EF4-FFF2-40B4-BE49-F238E27FC236}">
                <a16:creationId xmlns:a16="http://schemas.microsoft.com/office/drawing/2014/main" id="{F2E92229-3228-38EC-A4AF-E233CD2E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7111" y="6015226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F60550E3-A69A-5249-BA99-9381D674C719}" type="slidenum">
              <a:rPr lang="en-US" altLang="en-US" sz="1400"/>
              <a:pPr/>
              <a:t>47</a:t>
            </a:fld>
            <a:endParaRPr lang="en-US" altLang="en-US" sz="1400"/>
          </a:p>
        </p:txBody>
      </p:sp>
      <p:sp>
        <p:nvSpPr>
          <p:cNvPr id="2" name="Text Box 13">
            <a:extLst>
              <a:ext uri="{FF2B5EF4-FFF2-40B4-BE49-F238E27FC236}">
                <a16:creationId xmlns:a16="http://schemas.microsoft.com/office/drawing/2014/main" id="{687E3403-B76E-6E34-B77A-7768FE4AF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487" y="3327589"/>
            <a:ext cx="681597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400" dirty="0">
                <a:solidFill>
                  <a:srgbClr val="333399"/>
                </a:solidFill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DD4C27EC-52F0-D531-3D3A-1C46C1FE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398" y="1827203"/>
            <a:ext cx="513282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400" dirty="0">
                <a:solidFill>
                  <a:srgbClr val="333399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75B7B-C2C0-9208-CECF-B1CB06664712}"/>
              </a:ext>
            </a:extLst>
          </p:cNvPr>
          <p:cNvSpPr txBox="1"/>
          <p:nvPr/>
        </p:nvSpPr>
        <p:spPr>
          <a:xfrm>
            <a:off x="5167039" y="4128028"/>
            <a:ext cx="2519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Perceptron: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fairly simple model similar to logistic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8010B-3323-E599-EBA1-FBE7A2365D7C}"/>
              </a:ext>
            </a:extLst>
          </p:cNvPr>
          <p:cNvSpPr txBox="1"/>
          <p:nvPr/>
        </p:nvSpPr>
        <p:spPr>
          <a:xfrm>
            <a:off x="2006429" y="6346786"/>
            <a:ext cx="589481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used for both classification and regression!</a:t>
            </a: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554320F6-2420-5AF5-5DC6-0CFFB718C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8548" y="3503602"/>
            <a:ext cx="1082719" cy="13278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Line 20">
            <a:extLst>
              <a:ext uri="{FF2B5EF4-FFF2-40B4-BE49-F238E27FC236}">
                <a16:creationId xmlns:a16="http://schemas.microsoft.com/office/drawing/2014/main" id="{06A14456-4987-81B5-26A0-91AC4BF393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8548" y="2409066"/>
            <a:ext cx="1116013" cy="1094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Line 20">
            <a:extLst>
              <a:ext uri="{FF2B5EF4-FFF2-40B4-BE49-F238E27FC236}">
                <a16:creationId xmlns:a16="http://schemas.microsoft.com/office/drawing/2014/main" id="{64B68D87-C89D-BCF3-2B22-6B3C4DF382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4223" y="3732203"/>
            <a:ext cx="1064240" cy="142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Line 20">
            <a:extLst>
              <a:ext uri="{FF2B5EF4-FFF2-40B4-BE49-F238E27FC236}">
                <a16:creationId xmlns:a16="http://schemas.microsoft.com/office/drawing/2014/main" id="{94DA10DD-F4C9-34B3-8CB3-1A9AB65AD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2450" y="2203078"/>
            <a:ext cx="1116013" cy="10939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557F8087-E6FE-88FD-BB79-5271231D98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579" y="2228019"/>
            <a:ext cx="1109599" cy="26034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Line 20">
            <a:extLst>
              <a:ext uri="{FF2B5EF4-FFF2-40B4-BE49-F238E27FC236}">
                <a16:creationId xmlns:a16="http://schemas.microsoft.com/office/drawing/2014/main" id="{73DA939F-7DD7-0115-0E36-7831F4A22A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7125" y="2409065"/>
            <a:ext cx="1107436" cy="271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DDE29FD-E078-55D1-F557-E30891051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Neural Network: Architecture</a:t>
            </a:r>
          </a:p>
        </p:txBody>
      </p:sp>
      <p:sp>
        <p:nvSpPr>
          <p:cNvPr id="33795" name="Content Placeholder 46">
            <a:extLst>
              <a:ext uri="{FF2B5EF4-FFF2-40B4-BE49-F238E27FC236}">
                <a16:creationId xmlns:a16="http://schemas.microsoft.com/office/drawing/2014/main" id="{FAF950B5-5AF9-DD85-108B-CA3D8477E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4502068"/>
            <a:ext cx="7772400" cy="13716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Big idea: several simple models working together to model a complex function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How many layers?  Nodes?  What is the function?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Multi-layer perceptron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181898F-2A98-29CB-C775-DE44CFD7CC07}"/>
              </a:ext>
            </a:extLst>
          </p:cNvPr>
          <p:cNvGrpSpPr>
            <a:grpSpLocks/>
          </p:cNvGrpSpPr>
          <p:nvPr/>
        </p:nvGrpSpPr>
        <p:grpSpPr bwMode="auto">
          <a:xfrm>
            <a:off x="929481" y="915249"/>
            <a:ext cx="7285038" cy="3679825"/>
            <a:chOff x="574" y="660"/>
            <a:chExt cx="4589" cy="2318"/>
          </a:xfrm>
        </p:grpSpPr>
        <p:grpSp>
          <p:nvGrpSpPr>
            <p:cNvPr id="33800" name="Group 5">
              <a:extLst>
                <a:ext uri="{FF2B5EF4-FFF2-40B4-BE49-F238E27FC236}">
                  <a16:creationId xmlns:a16="http://schemas.microsoft.com/office/drawing/2014/main" id="{490A26F2-365D-1BB1-FAD4-6C4AECE30E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" y="660"/>
              <a:ext cx="4589" cy="1923"/>
              <a:chOff x="574" y="912"/>
              <a:chExt cx="4589" cy="1923"/>
            </a:xfrm>
          </p:grpSpPr>
          <p:sp>
            <p:nvSpPr>
              <p:cNvPr id="33802" name="Text Box 6">
                <a:extLst>
                  <a:ext uri="{FF2B5EF4-FFF2-40B4-BE49-F238E27FC236}">
                    <a16:creationId xmlns:a16="http://schemas.microsoft.com/office/drawing/2014/main" id="{537DF845-8B1D-5C72-8917-9263FF9C28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4" y="1392"/>
                <a:ext cx="589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Input</a:t>
                </a:r>
              </a:p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layer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3803" name="Text Box 7">
                <a:extLst>
                  <a:ext uri="{FF2B5EF4-FFF2-40B4-BE49-F238E27FC236}">
                    <a16:creationId xmlns:a16="http://schemas.microsoft.com/office/drawing/2014/main" id="{D0D2EBEB-93F9-C8C4-646C-32A081778D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3" y="1356"/>
                <a:ext cx="75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9900"/>
                    </a:solidFill>
                    <a:latin typeface="Arial" panose="020B0604020202020204" pitchFamily="34" charset="0"/>
                  </a:rPr>
                  <a:t>Output</a:t>
                </a:r>
              </a:p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9900"/>
                    </a:solidFill>
                    <a:latin typeface="Arial" panose="020B0604020202020204" pitchFamily="34" charset="0"/>
                  </a:rPr>
                  <a:t>layer</a:t>
                </a:r>
              </a:p>
            </p:txBody>
          </p:sp>
          <p:sp>
            <p:nvSpPr>
              <p:cNvPr id="33804" name="Text Box 8">
                <a:extLst>
                  <a:ext uri="{FF2B5EF4-FFF2-40B4-BE49-F238E27FC236}">
                    <a16:creationId xmlns:a16="http://schemas.microsoft.com/office/drawing/2014/main" id="{08DE753E-2110-F097-4C6E-52606E0373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" y="2544"/>
                <a:ext cx="158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b="1" i="1" dirty="0">
                    <a:solidFill>
                      <a:srgbClr val="996600"/>
                    </a:solidFill>
                    <a:latin typeface="Arial" panose="020B0604020202020204" pitchFamily="34" charset="0"/>
                  </a:rPr>
                  <a:t>Hidden Layer(s)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3805" name="Oval 9">
                <a:extLst>
                  <a:ext uri="{FF2B5EF4-FFF2-40B4-BE49-F238E27FC236}">
                    <a16:creationId xmlns:a16="http://schemas.microsoft.com/office/drawing/2014/main" id="{F0A19C2C-7B38-F5F4-89C9-A2466E90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912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6" name="Oval 10">
                <a:extLst>
                  <a:ext uri="{FF2B5EF4-FFF2-40B4-BE49-F238E27FC236}">
                    <a16:creationId xmlns:a16="http://schemas.microsoft.com/office/drawing/2014/main" id="{BC700185-6C53-B7FA-28D6-3CBEDA75C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7" name="Oval 11">
                <a:extLst>
                  <a:ext uri="{FF2B5EF4-FFF2-40B4-BE49-F238E27FC236}">
                    <a16:creationId xmlns:a16="http://schemas.microsoft.com/office/drawing/2014/main" id="{85387A75-4022-5ADA-A54B-5001AFDFE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728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8" name="Oval 12">
                <a:extLst>
                  <a:ext uri="{FF2B5EF4-FFF2-40B4-BE49-F238E27FC236}">
                    <a16:creationId xmlns:a16="http://schemas.microsoft.com/office/drawing/2014/main" id="{D3EB235A-EE81-7F82-CF4B-006E0F3EE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9" name="Rectangle 13">
                <a:extLst>
                  <a:ext uri="{FF2B5EF4-FFF2-40B4-BE49-F238E27FC236}">
                    <a16:creationId xmlns:a16="http://schemas.microsoft.com/office/drawing/2014/main" id="{D4A67542-014D-0363-AA80-F50A3103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48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0" name="Rectangle 14">
                <a:extLst>
                  <a:ext uri="{FF2B5EF4-FFF2-40B4-BE49-F238E27FC236}">
                    <a16:creationId xmlns:a16="http://schemas.microsoft.com/office/drawing/2014/main" id="{72030928-44EF-49A3-41E4-C821174C9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1" name="Rectangle 15">
                <a:extLst>
                  <a:ext uri="{FF2B5EF4-FFF2-40B4-BE49-F238E27FC236}">
                    <a16:creationId xmlns:a16="http://schemas.microsoft.com/office/drawing/2014/main" id="{3ABF2835-B590-8B2D-6F5E-228D886E9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968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2" name="Line 16">
                <a:extLst>
                  <a:ext uri="{FF2B5EF4-FFF2-40B4-BE49-F238E27FC236}">
                    <a16:creationId xmlns:a16="http://schemas.microsoft.com/office/drawing/2014/main" id="{34349229-486C-3146-92F8-2712928CFF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17">
                <a:extLst>
                  <a:ext uri="{FF2B5EF4-FFF2-40B4-BE49-F238E27FC236}">
                    <a16:creationId xmlns:a16="http://schemas.microsoft.com/office/drawing/2014/main" id="{08CD7EBD-22F3-950C-592B-DF53F4823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" name="Line 18">
                <a:extLst>
                  <a:ext uri="{FF2B5EF4-FFF2-40B4-BE49-F238E27FC236}">
                    <a16:creationId xmlns:a16="http://schemas.microsoft.com/office/drawing/2014/main" id="{03782803-6BF1-3A3A-1307-E6549A091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5" name="Line 19">
                <a:extLst>
                  <a:ext uri="{FF2B5EF4-FFF2-40B4-BE49-F238E27FC236}">
                    <a16:creationId xmlns:a16="http://schemas.microsoft.com/office/drawing/2014/main" id="{C5DDAB38-6FB4-80D2-7B78-FBFB51D0C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6" name="Line 20">
                <a:extLst>
                  <a:ext uri="{FF2B5EF4-FFF2-40B4-BE49-F238E27FC236}">
                    <a16:creationId xmlns:a16="http://schemas.microsoft.com/office/drawing/2014/main" id="{B37A7FED-D045-DE34-C480-8554AD9E5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" name="Line 21">
                <a:extLst>
                  <a:ext uri="{FF2B5EF4-FFF2-40B4-BE49-F238E27FC236}">
                    <a16:creationId xmlns:a16="http://schemas.microsoft.com/office/drawing/2014/main" id="{6C0B8D5C-F739-1E02-17AF-5D648991E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632"/>
                <a:ext cx="67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Line 22">
                <a:extLst>
                  <a:ext uri="{FF2B5EF4-FFF2-40B4-BE49-F238E27FC236}">
                    <a16:creationId xmlns:a16="http://schemas.microsoft.com/office/drawing/2014/main" id="{9B93F92A-E074-1B27-C32B-823EEC2EF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440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" name="Line 23">
                <a:extLst>
                  <a:ext uri="{FF2B5EF4-FFF2-40B4-BE49-F238E27FC236}">
                    <a16:creationId xmlns:a16="http://schemas.microsoft.com/office/drawing/2014/main" id="{2C3191D2-C0A1-1B5A-6C9B-4477A062B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872"/>
                <a:ext cx="67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24">
                <a:extLst>
                  <a:ext uri="{FF2B5EF4-FFF2-40B4-BE49-F238E27FC236}">
                    <a16:creationId xmlns:a16="http://schemas.microsoft.com/office/drawing/2014/main" id="{121505F5-46E3-6959-9AFE-A2D58C4235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016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1" name="Line 25">
                <a:extLst>
                  <a:ext uri="{FF2B5EF4-FFF2-40B4-BE49-F238E27FC236}">
                    <a16:creationId xmlns:a16="http://schemas.microsoft.com/office/drawing/2014/main" id="{42CABB86-2441-6A69-5B87-290CF325B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392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2" name="Line 26">
                <a:extLst>
                  <a:ext uri="{FF2B5EF4-FFF2-40B4-BE49-F238E27FC236}">
                    <a16:creationId xmlns:a16="http://schemas.microsoft.com/office/drawing/2014/main" id="{ED49B6FA-927D-4E44-C1B9-D97EE244C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632"/>
                <a:ext cx="67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3" name="Line 27">
                <a:extLst>
                  <a:ext uri="{FF2B5EF4-FFF2-40B4-BE49-F238E27FC236}">
                    <a16:creationId xmlns:a16="http://schemas.microsoft.com/office/drawing/2014/main" id="{48071B0D-5944-978B-D09C-AEABB50E6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4" name="Oval 28">
                <a:extLst>
                  <a:ext uri="{FF2B5EF4-FFF2-40B4-BE49-F238E27FC236}">
                    <a16:creationId xmlns:a16="http://schemas.microsoft.com/office/drawing/2014/main" id="{EC9CC840-3FD7-D09F-C40B-9B11F4071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824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25" name="Oval 29">
                <a:extLst>
                  <a:ext uri="{FF2B5EF4-FFF2-40B4-BE49-F238E27FC236}">
                    <a16:creationId xmlns:a16="http://schemas.microsoft.com/office/drawing/2014/main" id="{258B112C-4E78-ED8E-B64E-AB669B622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248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26" name="Line 30">
                <a:extLst>
                  <a:ext uri="{FF2B5EF4-FFF2-40B4-BE49-F238E27FC236}">
                    <a16:creationId xmlns:a16="http://schemas.microsoft.com/office/drawing/2014/main" id="{F0F89182-7E8E-EAB1-BD8C-1FDA909B1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056"/>
                <a:ext cx="52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7" name="Line 31">
                <a:extLst>
                  <a:ext uri="{FF2B5EF4-FFF2-40B4-BE49-F238E27FC236}">
                    <a16:creationId xmlns:a16="http://schemas.microsoft.com/office/drawing/2014/main" id="{779EBDD7-992D-ACCF-F88A-26F260E83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056"/>
                <a:ext cx="528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8" name="Line 32">
                <a:extLst>
                  <a:ext uri="{FF2B5EF4-FFF2-40B4-BE49-F238E27FC236}">
                    <a16:creationId xmlns:a16="http://schemas.microsoft.com/office/drawing/2014/main" id="{04F99DAB-5004-7FED-E068-0C8B75FE7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9" name="Line 33">
                <a:extLst>
                  <a:ext uri="{FF2B5EF4-FFF2-40B4-BE49-F238E27FC236}">
                    <a16:creationId xmlns:a16="http://schemas.microsoft.com/office/drawing/2014/main" id="{48F151F4-0D70-C322-779A-761051540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392"/>
                <a:ext cx="5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0" name="Line 34">
                <a:extLst>
                  <a:ext uri="{FF2B5EF4-FFF2-40B4-BE49-F238E27FC236}">
                    <a16:creationId xmlns:a16="http://schemas.microsoft.com/office/drawing/2014/main" id="{11037AB6-EDA3-9B78-D886-BFC214D0A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1" name="Line 35">
                <a:extLst>
                  <a:ext uri="{FF2B5EF4-FFF2-40B4-BE49-F238E27FC236}">
                    <a16:creationId xmlns:a16="http://schemas.microsoft.com/office/drawing/2014/main" id="{CA220482-9560-70B7-B521-B0F6738BE6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824"/>
                <a:ext cx="52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2" name="Line 36">
                <a:extLst>
                  <a:ext uri="{FF2B5EF4-FFF2-40B4-BE49-F238E27FC236}">
                    <a16:creationId xmlns:a16="http://schemas.microsoft.com/office/drawing/2014/main" id="{B98E22F7-ED3F-53CB-D8F8-7447B7C80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3" name="Line 37">
                <a:extLst>
                  <a:ext uri="{FF2B5EF4-FFF2-40B4-BE49-F238E27FC236}">
                    <a16:creationId xmlns:a16="http://schemas.microsoft.com/office/drawing/2014/main" id="{D5D5E561-24E0-7152-2870-30EF19CB5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920"/>
                <a:ext cx="528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4" name="Line 38">
                <a:extLst>
                  <a:ext uri="{FF2B5EF4-FFF2-40B4-BE49-F238E27FC236}">
                    <a16:creationId xmlns:a16="http://schemas.microsoft.com/office/drawing/2014/main" id="{2987D86F-5E86-A958-F43D-05C9321B0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344"/>
                <a:ext cx="517" cy="2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5" name="Line 39">
                <a:extLst>
                  <a:ext uri="{FF2B5EF4-FFF2-40B4-BE49-F238E27FC236}">
                    <a16:creationId xmlns:a16="http://schemas.microsoft.com/office/drawing/2014/main" id="{A3EB5D76-489E-5A92-C27E-CAE25313B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1740"/>
                <a:ext cx="528" cy="2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6" name="Line 40">
                <a:extLst>
                  <a:ext uri="{FF2B5EF4-FFF2-40B4-BE49-F238E27FC236}">
                    <a16:creationId xmlns:a16="http://schemas.microsoft.com/office/drawing/2014/main" id="{441FF3CC-2B50-DD8E-FD10-D88999D7F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132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7" name="Line 41">
                <a:extLst>
                  <a:ext uri="{FF2B5EF4-FFF2-40B4-BE49-F238E27FC236}">
                    <a16:creationId xmlns:a16="http://schemas.microsoft.com/office/drawing/2014/main" id="{E54AAD77-3A4A-F91C-4595-DA430C935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165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8" name="Line 42">
                <a:extLst>
                  <a:ext uri="{FF2B5EF4-FFF2-40B4-BE49-F238E27FC236}">
                    <a16:creationId xmlns:a16="http://schemas.microsoft.com/office/drawing/2014/main" id="{E9985930-9585-7FAA-A9F7-9048B943CE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2028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801" name="Text Box 44">
              <a:extLst>
                <a:ext uri="{FF2B5EF4-FFF2-40B4-BE49-F238E27FC236}">
                  <a16:creationId xmlns:a16="http://schemas.microsoft.com/office/drawing/2014/main" id="{6B593715-819F-AD41-E9FB-EA1FD90747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8" y="2688"/>
              <a:ext cx="984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en-US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798" name="Oval 28">
            <a:extLst>
              <a:ext uri="{FF2B5EF4-FFF2-40B4-BE49-F238E27FC236}">
                <a16:creationId xmlns:a16="http://schemas.microsoft.com/office/drawing/2014/main" id="{4FEF6407-9875-01AA-FD8E-7295C79D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981200"/>
            <a:ext cx="381000" cy="381000"/>
          </a:xfrm>
          <a:prstGeom prst="ellipse">
            <a:avLst/>
          </a:prstGeom>
          <a:solidFill>
            <a:srgbClr val="FF7200"/>
          </a:solidFill>
          <a:ln w="9525">
            <a:solidFill>
              <a:srgbClr val="067AB4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799" name="Slide Number Placeholder 45">
            <a:extLst>
              <a:ext uri="{FF2B5EF4-FFF2-40B4-BE49-F238E27FC236}">
                <a16:creationId xmlns:a16="http://schemas.microsoft.com/office/drawing/2014/main" id="{1FF570E1-380B-E1BF-3EB4-23C808C7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buNone/>
            </a:pPr>
            <a:fld id="{CD9F5525-BEA1-1F49-8DEE-7F715522D7F9}" type="slidenum">
              <a:rPr lang="en-US" altLang="en-US" smtClean="0"/>
              <a:pPr>
                <a:buNone/>
              </a:pPr>
              <a:t>48</a:t>
            </a:fld>
            <a:endParaRPr lang="en-US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32774-F4CE-0226-E9CF-D948C1BD26C6}"/>
              </a:ext>
            </a:extLst>
          </p:cNvPr>
          <p:cNvSpPr txBox="1"/>
          <p:nvPr/>
        </p:nvSpPr>
        <p:spPr>
          <a:xfrm>
            <a:off x="4254391" y="6094025"/>
            <a:ext cx="4750018" cy="276999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sklearn.neural_network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MLPClassifier</a:t>
            </a:r>
            <a:endParaRPr lang="en-US" sz="20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3E6B2-C056-61DD-462C-D4DA68AE0B79}"/>
              </a:ext>
            </a:extLst>
          </p:cNvPr>
          <p:cNvSpPr txBox="1"/>
          <p:nvPr/>
        </p:nvSpPr>
        <p:spPr>
          <a:xfrm>
            <a:off x="2455401" y="4011258"/>
            <a:ext cx="3883948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 =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Multi-Layer Perceptron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🤮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B9E9C524-BB53-FD62-CD95-34C11ABE04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Neural Networks: The Model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8EC8A175-0B6D-5A59-6677-FDF6DEC9F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865739"/>
            <a:ext cx="8229600" cy="481420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Lots of decisions to make / optimize with neural nets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Architecture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Number of hidden layers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Number of nodes in the input, output and hidden layers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Specification of the activation function(s)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The associated set of weights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This is often an art, not a science!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Weights and complexity can be “learned” from the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Start simple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One hidden layer, same number of inputs as features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5845" name="Slide Number Placeholder 4">
            <a:extLst>
              <a:ext uri="{FF2B5EF4-FFF2-40B4-BE49-F238E27FC236}">
                <a16:creationId xmlns:a16="http://schemas.microsoft.com/office/drawing/2014/main" id="{E6ECED9F-96C8-FA29-0790-87E56A3A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buNone/>
            </a:pPr>
            <a:fld id="{CD9F5525-BEA1-1F49-8DEE-7F715522D7F9}" type="slidenum">
              <a:rPr lang="en-US" altLang="en-US" smtClean="0"/>
              <a:pPr>
                <a:buNone/>
              </a:pPr>
              <a:t>49</a:t>
            </a:fld>
            <a:endParaRPr lang="en-US" altLang="en-US" sz="1400" dirty="0"/>
          </a:p>
        </p:txBody>
      </p:sp>
      <p:pic>
        <p:nvPicPr>
          <p:cNvPr id="12290" name="Picture 2" descr="Learning Machine Learning Part 3: Attacking Black Box Models | by Will  Schroeder | Posts By SpecterOps Team Members">
            <a:extLst>
              <a:ext uri="{FF2B5EF4-FFF2-40B4-BE49-F238E27FC236}">
                <a16:creationId xmlns:a16="http://schemas.microsoft.com/office/drawing/2014/main" id="{EE057404-63F6-39C3-98D0-74D97153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79" y="5012118"/>
            <a:ext cx="2637754" cy="144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D6EB43-3627-6870-77C2-0869F05DAB0F}"/>
              </a:ext>
            </a:extLst>
          </p:cNvPr>
          <p:cNvSpPr txBox="1"/>
          <p:nvPr/>
        </p:nvSpPr>
        <p:spPr>
          <a:xfrm>
            <a:off x="1006967" y="5389290"/>
            <a:ext cx="443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Often criticized as “black box” models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4211-D7B1-1BCF-6B86-14D95D6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5701"/>
            <a:ext cx="8229600" cy="729214"/>
          </a:xfrm>
        </p:spPr>
        <p:txBody>
          <a:bodyPr/>
          <a:lstStyle/>
          <a:p>
            <a:r>
              <a:rPr lang="en-US" dirty="0"/>
              <a:t>Linear Discriminant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591EC-B824-65A1-4247-E09AECE5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2" y="754915"/>
            <a:ext cx="6563710" cy="495140"/>
          </a:xfrm>
        </p:spPr>
        <p:txBody>
          <a:bodyPr/>
          <a:lstStyle/>
          <a:p>
            <a:r>
              <a:rPr lang="en-US" dirty="0"/>
              <a:t>Linear discriminant: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8E520-2E3E-6F6C-34FB-EBA880C10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D424E-728B-0BF3-71AC-043F356225A0}"/>
              </a:ext>
            </a:extLst>
          </p:cNvPr>
          <p:cNvSpPr txBox="1"/>
          <p:nvPr/>
        </p:nvSpPr>
        <p:spPr>
          <a:xfrm>
            <a:off x="1361091" y="1356295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Class(x)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0D490-F844-6534-DCAA-E0BB1E757614}"/>
              </a:ext>
            </a:extLst>
          </p:cNvPr>
          <p:cNvSpPr txBox="1"/>
          <p:nvPr/>
        </p:nvSpPr>
        <p:spPr>
          <a:xfrm>
            <a:off x="3209290" y="1206160"/>
            <a:ext cx="450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if 1.0×𝐴𝑔𝑒 −1.5×𝐵𝑎𝑙𝑎𝑛𝑐𝑒+ 60 &gt;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16497-666F-19B9-079F-F677D3C4FDB5}"/>
                  </a:ext>
                </a:extLst>
              </p:cNvPr>
              <p:cNvSpPr txBox="1"/>
              <p:nvPr/>
            </p:nvSpPr>
            <p:spPr>
              <a:xfrm>
                <a:off x="3200401" y="1672287"/>
                <a:ext cx="4417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∘</m:t>
                    </m:r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if 1.0×𝐴𝑔𝑒 −1.5×𝐵𝑎𝑙𝑎𝑛𝑐𝑒+ 60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16497-666F-19B9-079F-F677D3C4F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1" y="1672287"/>
                <a:ext cx="4417107" cy="400110"/>
              </a:xfrm>
              <a:prstGeom prst="rect">
                <a:avLst/>
              </a:prstGeom>
              <a:blipFill>
                <a:blip r:embed="rId3"/>
                <a:stretch>
                  <a:fillRect t="-9091" r="-57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E92CA476-A04A-0807-75DF-5A7EA49BDDA5}"/>
              </a:ext>
            </a:extLst>
          </p:cNvPr>
          <p:cNvSpPr/>
          <p:nvPr/>
        </p:nvSpPr>
        <p:spPr bwMode="auto">
          <a:xfrm>
            <a:off x="2789687" y="1198640"/>
            <a:ext cx="410714" cy="873757"/>
          </a:xfrm>
          <a:prstGeom prst="rightBrace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848B04-CE93-BF2E-79CE-46458BC8D0DD}"/>
              </a:ext>
            </a:extLst>
          </p:cNvPr>
          <p:cNvSpPr txBox="1">
            <a:spLocks/>
          </p:cNvSpPr>
          <p:nvPr/>
        </p:nvSpPr>
        <p:spPr bwMode="auto">
          <a:xfrm>
            <a:off x="336332" y="2318692"/>
            <a:ext cx="8555420" cy="343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Linear discriminants:</a:t>
            </a:r>
          </a:p>
          <a:p>
            <a:pPr lvl="1">
              <a:buClrTx/>
            </a:pPr>
            <a:r>
              <a:rPr lang="en-US" kern="0" dirty="0"/>
              <a:t>Are a parameterized model: the coefficients of the line are determined by the algorithm</a:t>
            </a:r>
          </a:p>
          <a:p>
            <a:pPr lvl="1">
              <a:buClrTx/>
            </a:pPr>
            <a:r>
              <a:rPr lang="en-US" kern="0" dirty="0"/>
              <a:t>Creates a single linear function in all of the parameters to determine the class, rather than a disjointed collection of rules</a:t>
            </a:r>
          </a:p>
          <a:p>
            <a:pPr lvl="2">
              <a:buClrTx/>
            </a:pPr>
            <a:r>
              <a:rPr lang="en-US" kern="0" dirty="0"/>
              <a:t>This can be a pro or con for interpretability</a:t>
            </a:r>
          </a:p>
          <a:p>
            <a:pPr lvl="1">
              <a:buClrTx/>
            </a:pPr>
            <a:r>
              <a:rPr lang="en-US" kern="0" dirty="0"/>
              <a:t>Good when</a:t>
            </a:r>
          </a:p>
          <a:p>
            <a:pPr lvl="2">
              <a:buClrTx/>
            </a:pPr>
            <a:r>
              <a:rPr lang="en-US" kern="0" dirty="0"/>
              <a:t>You believe the relationship might be linear</a:t>
            </a:r>
          </a:p>
          <a:p>
            <a:pPr lvl="2">
              <a:buClrTx/>
            </a:pPr>
            <a:r>
              <a:rPr lang="en-US" kern="0" dirty="0"/>
              <a:t>You have smaller data sets</a:t>
            </a:r>
          </a:p>
          <a:p>
            <a:pPr lvl="1">
              <a:buClrTx/>
            </a:pPr>
            <a:r>
              <a:rPr lang="en-US" kern="0" dirty="0"/>
              <a:t>Complexity can be increased by incorporating quadratic or higher degree polynomials.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55964-BDF9-2567-B897-C60FF4AA723E}"/>
              </a:ext>
            </a:extLst>
          </p:cNvPr>
          <p:cNvSpPr txBox="1"/>
          <p:nvPr/>
        </p:nvSpPr>
        <p:spPr>
          <a:xfrm>
            <a:off x="1397876" y="6106725"/>
            <a:ext cx="6631944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sklearn.discriminant_analysis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LinearDiscriminantAnalysis</a:t>
            </a:r>
            <a:endParaRPr lang="en-US" sz="20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70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318"/>
            <a:ext cx="8229600" cy="685482"/>
          </a:xfrm>
        </p:spPr>
        <p:txBody>
          <a:bodyPr>
            <a:normAutofit/>
          </a:bodyPr>
          <a:lstStyle/>
          <a:p>
            <a:r>
              <a:rPr lang="en-US" dirty="0"/>
              <a:t>Taking Neural Nets to 11…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9" y="1252538"/>
            <a:ext cx="8297831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C2CB43-F138-AC43-AEB2-7861528B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92" y="2316566"/>
            <a:ext cx="5179942" cy="3278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5885F-3B13-E734-9AAB-0EDC1CA8E6B5}"/>
              </a:ext>
            </a:extLst>
          </p:cNvPr>
          <p:cNvSpPr txBox="1"/>
          <p:nvPr/>
        </p:nvSpPr>
        <p:spPr>
          <a:xfrm>
            <a:off x="1041952" y="5595165"/>
            <a:ext cx="7060096" cy="70788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discuss deep learning more later, but it may be beyond the scope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41618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2028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4116309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A7F1-0FF6-4A26-A05F-D0DD72DE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118"/>
            <a:ext cx="8229600" cy="729214"/>
          </a:xfrm>
        </p:spPr>
        <p:txBody>
          <a:bodyPr/>
          <a:lstStyle/>
          <a:p>
            <a:r>
              <a:rPr lang="en-US" dirty="0"/>
              <a:t>Building your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2859-732E-DC28-AB27-AE1525EC0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687" y="1639965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Classification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Decision Trees</a:t>
            </a:r>
          </a:p>
          <a:p>
            <a:r>
              <a:rPr lang="en-US" dirty="0"/>
              <a:t>Linear Discriminant Models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Neural Nets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F01FD-D140-EA4C-E677-A120A13D1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3900" y="1639964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Regression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Linear regression</a:t>
            </a:r>
          </a:p>
          <a:p>
            <a:pPr lvl="1"/>
            <a:r>
              <a:rPr lang="en-US" dirty="0"/>
              <a:t>With regularization</a:t>
            </a:r>
          </a:p>
          <a:p>
            <a:r>
              <a:rPr lang="en-US" dirty="0"/>
              <a:t>Quadratic and higher order regression</a:t>
            </a:r>
          </a:p>
          <a:p>
            <a:r>
              <a:rPr lang="en-US" dirty="0"/>
              <a:t>Regression Trees</a:t>
            </a:r>
          </a:p>
          <a:p>
            <a:r>
              <a:rPr lang="en-US" dirty="0"/>
              <a:t>Neural Nets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6019C-F2DB-8A4C-AA82-FCDFA39E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2" descr="Pin by Michael Hathaway on Tool Boxes | Mechanic life, Mechanic tool box,  Funny car memes">
            <a:extLst>
              <a:ext uri="{FF2B5EF4-FFF2-40B4-BE49-F238E27FC236}">
                <a16:creationId xmlns:a16="http://schemas.microsoft.com/office/drawing/2014/main" id="{A685E46F-288F-4F42-04A8-CC83ECCE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771" y="136525"/>
            <a:ext cx="1932229" cy="262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D819F-2FC7-D266-C2A9-4B8D6AF23075}"/>
              </a:ext>
            </a:extLst>
          </p:cNvPr>
          <p:cNvSpPr txBox="1"/>
          <p:nvPr/>
        </p:nvSpPr>
        <p:spPr>
          <a:xfrm>
            <a:off x="2018369" y="5198148"/>
            <a:ext cx="4534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Try one, try a few, or just try them all!</a:t>
            </a:r>
          </a:p>
        </p:txBody>
      </p:sp>
    </p:spTree>
    <p:extLst>
      <p:ext uri="{BB962C8B-B14F-4D97-AF65-F5344CB8AC3E}">
        <p14:creationId xmlns:p14="http://schemas.microsoft.com/office/powerpoint/2010/main" val="3303709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FE4C-F047-33AD-010B-905DB810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"/>
            <a:ext cx="8229600" cy="729214"/>
          </a:xfrm>
        </p:spPr>
        <p:txBody>
          <a:bodyPr/>
          <a:lstStyle/>
          <a:p>
            <a:r>
              <a:rPr lang="en-US" dirty="0"/>
              <a:t>What model do I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E94E-CD10-FBEA-4627-5355C40F8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75691"/>
            <a:ext cx="5016321" cy="5056929"/>
          </a:xfrm>
        </p:spPr>
        <p:txBody>
          <a:bodyPr/>
          <a:lstStyle/>
          <a:p>
            <a:r>
              <a:rPr lang="en-US" dirty="0"/>
              <a:t>Classification v. Regression</a:t>
            </a:r>
          </a:p>
          <a:p>
            <a:r>
              <a:rPr lang="en-US" dirty="0"/>
              <a:t>Complexity of relationships	</a:t>
            </a:r>
          </a:p>
          <a:p>
            <a:pPr lvl="1"/>
            <a:r>
              <a:rPr lang="en-US" dirty="0"/>
              <a:t>Are linear assumptions realistic? </a:t>
            </a:r>
          </a:p>
          <a:p>
            <a:r>
              <a:rPr lang="en-US" dirty="0"/>
              <a:t>Size of data</a:t>
            </a:r>
          </a:p>
          <a:p>
            <a:pPr lvl="1"/>
            <a:r>
              <a:rPr lang="en-US" dirty="0"/>
              <a:t>Neural nets need more data to train</a:t>
            </a:r>
          </a:p>
          <a:p>
            <a:pPr lvl="1"/>
            <a:r>
              <a:rPr lang="en-US" dirty="0"/>
              <a:t>SVMs take a long time!</a:t>
            </a:r>
          </a:p>
          <a:p>
            <a:pPr lvl="1"/>
            <a:r>
              <a:rPr lang="en-US" dirty="0"/>
              <a:t>Smaller sets = simpler models</a:t>
            </a:r>
          </a:p>
          <a:p>
            <a:r>
              <a:rPr lang="en-US" dirty="0"/>
              <a:t>Use of data</a:t>
            </a:r>
          </a:p>
          <a:p>
            <a:pPr lvl="1"/>
            <a:r>
              <a:rPr lang="en-US" dirty="0"/>
              <a:t>Do I need to run models in real time</a:t>
            </a:r>
          </a:p>
          <a:p>
            <a:r>
              <a:rPr lang="en-US" dirty="0"/>
              <a:t>Feature engineering and data cleaning</a:t>
            </a:r>
          </a:p>
          <a:p>
            <a:pPr lvl="1"/>
            <a:r>
              <a:rPr lang="en-US" dirty="0"/>
              <a:t>Often more important than the model!</a:t>
            </a:r>
          </a:p>
          <a:p>
            <a:r>
              <a:rPr lang="en-US" dirty="0"/>
              <a:t>Interpretability vs. accuracy</a:t>
            </a:r>
          </a:p>
          <a:p>
            <a:pPr lvl="1"/>
            <a:r>
              <a:rPr lang="en-US" dirty="0"/>
              <a:t>Do you need to explain the model to someone?</a:t>
            </a:r>
          </a:p>
          <a:p>
            <a:pPr lvl="2"/>
            <a:r>
              <a:rPr lang="en-US" dirty="0"/>
              <a:t>If so, don’t use neural nets, SVMs </a:t>
            </a:r>
          </a:p>
          <a:p>
            <a:pPr lvl="1"/>
            <a:r>
              <a:rPr lang="en-US" dirty="0"/>
              <a:t>How important is the best model?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1DD0-2167-88C9-53BB-D9B3634AD0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53</a:t>
            </a:fld>
            <a:endParaRPr lang="en-US" dirty="0"/>
          </a:p>
        </p:txBody>
      </p:sp>
      <p:pic>
        <p:nvPicPr>
          <p:cNvPr id="17410" name="Picture 2" descr="Sometimes science is more art than science - Imgur">
            <a:extLst>
              <a:ext uri="{FF2B5EF4-FFF2-40B4-BE49-F238E27FC236}">
                <a16:creationId xmlns:a16="http://schemas.microsoft.com/office/drawing/2014/main" id="{D05F1306-A0BE-F291-031B-66840E24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100" y="1529838"/>
            <a:ext cx="3166324" cy="325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0D093-C0BD-4517-D7FA-2F3C6DCE3CB9}"/>
              </a:ext>
            </a:extLst>
          </p:cNvPr>
          <p:cNvSpPr txBox="1"/>
          <p:nvPr/>
        </p:nvSpPr>
        <p:spPr>
          <a:xfrm>
            <a:off x="1060353" y="6234728"/>
            <a:ext cx="762644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 Science Way: Try them all, choose the best performer!! </a:t>
            </a:r>
          </a:p>
        </p:txBody>
      </p:sp>
    </p:spTree>
    <p:extLst>
      <p:ext uri="{BB962C8B-B14F-4D97-AF65-F5344CB8AC3E}">
        <p14:creationId xmlns:p14="http://schemas.microsoft.com/office/powerpoint/2010/main" val="28970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Trees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55497" r="-55497"/>
          <a:stretch>
            <a:fillRect/>
          </a:stretch>
        </p:blipFill>
        <p:spPr>
          <a:xfrm>
            <a:off x="-228600" y="1066800"/>
            <a:ext cx="7620000" cy="50593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F27C8E-632E-435E-8D7A-E81F227BC0D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6CC89-17DE-6442-B335-876D14854F6A}"/>
              </a:ext>
            </a:extLst>
          </p:cNvPr>
          <p:cNvSpPr txBox="1"/>
          <p:nvPr/>
        </p:nvSpPr>
        <p:spPr>
          <a:xfrm>
            <a:off x="5603489" y="5000509"/>
            <a:ext cx="3581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lnSpc>
                <a:spcPct val="90000"/>
              </a:lnSpc>
              <a:defRPr sz="24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1pPr>
            <a:lvl2pPr marL="557213" lvl="1" indent="-214313" eaLnBrk="1" hangingPunct="1">
              <a:lnSpc>
                <a:spcPct val="90000"/>
              </a:lnSpc>
              <a:buChar char="–"/>
              <a:defRPr sz="20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2pPr>
            <a:lvl3pPr marL="857250" lvl="2" indent="-171450" eaLnBrk="1" hangingPunct="1">
              <a:lnSpc>
                <a:spcPct val="90000"/>
              </a:lnSpc>
              <a:defRPr sz="18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Logistic regression wins!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3518429-3B6E-E347-ABDF-F6CE8A6BD74B}"/>
              </a:ext>
            </a:extLst>
          </p:cNvPr>
          <p:cNvSpPr/>
          <p:nvPr/>
        </p:nvSpPr>
        <p:spPr>
          <a:xfrm rot="16200000">
            <a:off x="-1574801" y="3149600"/>
            <a:ext cx="4724400" cy="1016000"/>
          </a:xfrm>
          <a:prstGeom prst="rightArrow">
            <a:avLst>
              <a:gd name="adj1" fmla="val 42626"/>
              <a:gd name="adj2" fmla="val 43488"/>
            </a:avLst>
          </a:prstGeom>
          <a:gradFill>
            <a:gsLst>
              <a:gs pos="0">
                <a:schemeClr val="bg2"/>
              </a:gs>
              <a:gs pos="100000">
                <a:srgbClr val="E2212D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CA6E7-9BE4-AF4C-A9E3-02D718405BA0}"/>
              </a:ext>
            </a:extLst>
          </p:cNvPr>
          <p:cNvSpPr txBox="1"/>
          <p:nvPr/>
        </p:nvSpPr>
        <p:spPr>
          <a:xfrm>
            <a:off x="186100" y="6162402"/>
            <a:ext cx="120259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0" dirty="0">
                <a:solidFill>
                  <a:srgbClr val="7F7F7F"/>
                </a:solidFill>
                <a:latin typeface="Century Gothic"/>
                <a:cs typeface="Century Gothic"/>
              </a:rPr>
              <a:t>Random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6D2FD-78A9-4845-98AC-B58CDD5E0B5B}"/>
              </a:ext>
            </a:extLst>
          </p:cNvPr>
          <p:cNvSpPr txBox="1"/>
          <p:nvPr/>
        </p:nvSpPr>
        <p:spPr>
          <a:xfrm>
            <a:off x="0" y="874440"/>
            <a:ext cx="170359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  <a:latin typeface="Century Gothic"/>
                <a:cs typeface="Century Gothic"/>
              </a:rPr>
              <a:t>Deterministic</a:t>
            </a:r>
            <a:endParaRPr lang="en-US" sz="1900" b="0" dirty="0">
              <a:solidFill>
                <a:schemeClr val="tx2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2C6BA-F6C5-7345-BEF5-2A6D8DFD6880}"/>
              </a:ext>
            </a:extLst>
          </p:cNvPr>
          <p:cNvSpPr txBox="1"/>
          <p:nvPr/>
        </p:nvSpPr>
        <p:spPr>
          <a:xfrm>
            <a:off x="5640559" y="2365356"/>
            <a:ext cx="358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lnSpc>
                <a:spcPct val="90000"/>
              </a:lnSpc>
              <a:defRPr sz="24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1pPr>
            <a:lvl2pPr marL="557213" lvl="1" indent="-214313" eaLnBrk="1" hangingPunct="1">
              <a:lnSpc>
                <a:spcPct val="90000"/>
              </a:lnSpc>
              <a:buChar char="–"/>
              <a:defRPr sz="20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2pPr>
            <a:lvl3pPr marL="857250" lvl="2" indent="-171450" eaLnBrk="1" hangingPunct="1">
              <a:lnSpc>
                <a:spcPct val="90000"/>
              </a:lnSpc>
              <a:defRPr sz="18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Decision trees win!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5979E-9F2E-B8AD-B128-D7238EEDBCFF}"/>
              </a:ext>
            </a:extLst>
          </p:cNvPr>
          <p:cNvSpPr txBox="1"/>
          <p:nvPr/>
        </p:nvSpPr>
        <p:spPr>
          <a:xfrm>
            <a:off x="6259574" y="6162402"/>
            <a:ext cx="2501005" cy="2539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Perlich</a:t>
            </a:r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Provost, </a:t>
            </a:r>
            <a:r>
              <a:rPr lang="en-US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Simonoff</a:t>
            </a:r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(JMLR 2004)</a:t>
            </a:r>
          </a:p>
        </p:txBody>
      </p:sp>
    </p:spTree>
    <p:extLst>
      <p:ext uri="{BB962C8B-B14F-4D97-AF65-F5344CB8AC3E}">
        <p14:creationId xmlns:p14="http://schemas.microsoft.com/office/powerpoint/2010/main" val="269520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4675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375487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A1B8-DC8C-38A9-10E8-A13BA8C3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via 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C883-9E74-7688-2466-25A4199EF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 Machines are another type of mathematical model that finds linear boundaries between classes </a:t>
            </a:r>
          </a:p>
          <a:p>
            <a:r>
              <a:rPr lang="en-US" dirty="0"/>
              <a:t>They have become quite popular in recent years due to their superior performance in classification problems.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74230-6396-BA29-7CEE-6C051D9E5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3A374-76DA-078D-9583-C4A00F9F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90" y="2374753"/>
            <a:ext cx="6003212" cy="40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0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CFFD-006B-5440-8A45-CAFE4B91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line is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CD252-04AB-B84C-BB28-DBA16AB79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44" y="5831864"/>
            <a:ext cx="7620000" cy="625946"/>
          </a:xfrm>
        </p:spPr>
        <p:txBody>
          <a:bodyPr/>
          <a:lstStyle/>
          <a:p>
            <a:r>
              <a:rPr lang="en-US" dirty="0"/>
              <a:t>Best line: Fewest errors!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C4226-5A61-D841-BC11-C686271E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94" y="1590862"/>
            <a:ext cx="6003212" cy="401123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0959FA-5EA2-214B-A113-D0B03D386D58}"/>
              </a:ext>
            </a:extLst>
          </p:cNvPr>
          <p:cNvCxnSpPr>
            <a:cxnSpLocks/>
          </p:cNvCxnSpPr>
          <p:nvPr/>
        </p:nvCxnSpPr>
        <p:spPr>
          <a:xfrm>
            <a:off x="1752600" y="2133600"/>
            <a:ext cx="5410200" cy="1828800"/>
          </a:xfrm>
          <a:prstGeom prst="line">
            <a:avLst/>
          </a:prstGeom>
          <a:ln w="666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E560A8-17CC-7042-95C2-B7ABE75F2025}"/>
              </a:ext>
            </a:extLst>
          </p:cNvPr>
          <p:cNvCxnSpPr>
            <a:cxnSpLocks/>
          </p:cNvCxnSpPr>
          <p:nvPr/>
        </p:nvCxnSpPr>
        <p:spPr>
          <a:xfrm>
            <a:off x="2819400" y="1219200"/>
            <a:ext cx="2286000" cy="4299691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5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704C-6142-5E45-94D8-8233D93B5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line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D895-5932-4144-B081-5EE9D2AE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323556"/>
            <a:ext cx="7620000" cy="1087121"/>
          </a:xfrm>
        </p:spPr>
        <p:txBody>
          <a:bodyPr/>
          <a:lstStyle/>
          <a:p>
            <a:r>
              <a:rPr lang="en-US" dirty="0"/>
              <a:t>Prefer the one with the most space in between?</a:t>
            </a:r>
          </a:p>
          <a:p>
            <a:r>
              <a:rPr lang="en-US" dirty="0"/>
              <a:t>How would you measure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AEEDE-DAEB-F644-9AD6-9AFAD0FD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069" y="1309169"/>
            <a:ext cx="58928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B67CDC-BEA7-1FCC-8F17-321A5196752F}"/>
              </a:ext>
            </a:extLst>
          </p:cNvPr>
          <p:cNvSpPr txBox="1"/>
          <p:nvPr/>
        </p:nvSpPr>
        <p:spPr>
          <a:xfrm>
            <a:off x="457200" y="2081047"/>
            <a:ext cx="2497959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Simplifying assumption: points are separable</a:t>
            </a:r>
          </a:p>
        </p:txBody>
      </p:sp>
    </p:spTree>
    <p:extLst>
      <p:ext uri="{BB962C8B-B14F-4D97-AF65-F5344CB8AC3E}">
        <p14:creationId xmlns:p14="http://schemas.microsoft.com/office/powerpoint/2010/main" val="12468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968F40C9-4B47-3F4E-B06E-CE07ED36561F}" vid="{FF31808D-4799-174C-9757-E3691499C1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17385</TotalTime>
  <Words>2796</Words>
  <Application>Microsoft Macintosh PowerPoint</Application>
  <PresentationFormat>On-screen Show (4:3)</PresentationFormat>
  <Paragraphs>497</Paragraphs>
  <Slides>54</Slides>
  <Notes>20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ＭＳ Ｐゴシック</vt:lpstr>
      <vt:lpstr>Arial</vt:lpstr>
      <vt:lpstr>Calibri</vt:lpstr>
      <vt:lpstr>Cambria Math</vt:lpstr>
      <vt:lpstr>Century Gothic</vt:lpstr>
      <vt:lpstr>Consolas</vt:lpstr>
      <vt:lpstr>Lucida Console</vt:lpstr>
      <vt:lpstr>Symbol</vt:lpstr>
      <vt:lpstr>Tahoma</vt:lpstr>
      <vt:lpstr>Times New Roman</vt:lpstr>
      <vt:lpstr>Wingdings</vt:lpstr>
      <vt:lpstr>1_SBE10</vt:lpstr>
      <vt:lpstr>Topic 6 – Linear Classification and Regression Models</vt:lpstr>
      <vt:lpstr>Mathematical Classification</vt:lpstr>
      <vt:lpstr>Mathematical Classification</vt:lpstr>
      <vt:lpstr>Linear Classification via Discriminants</vt:lpstr>
      <vt:lpstr>Linear Discriminant Models </vt:lpstr>
      <vt:lpstr>PowerPoint Presentation</vt:lpstr>
      <vt:lpstr>Classification via Support Vector Machines</vt:lpstr>
      <vt:lpstr>Which line is better?</vt:lpstr>
      <vt:lpstr>Which line is best?</vt:lpstr>
      <vt:lpstr>Maximizing margin:  support vector machine (SVM)</vt:lpstr>
      <vt:lpstr>PowerPoint Presentation</vt:lpstr>
      <vt:lpstr>Logistic Regression </vt:lpstr>
      <vt:lpstr>Logistic Regression</vt:lpstr>
      <vt:lpstr>PowerPoint Presentation</vt:lpstr>
      <vt:lpstr>PowerPoint Presentation</vt:lpstr>
      <vt:lpstr>Regression models</vt:lpstr>
      <vt:lpstr>Regression Trees</vt:lpstr>
      <vt:lpstr>PowerPoint Presentation</vt:lpstr>
      <vt:lpstr>Linear Regression</vt:lpstr>
      <vt:lpstr>Regression Example – Advertising v Sales</vt:lpstr>
      <vt:lpstr>Defining the Regression Line</vt:lpstr>
      <vt:lpstr>Regression line</vt:lpstr>
      <vt:lpstr>Finding the Right Regression Line</vt:lpstr>
      <vt:lpstr>Least Squares Regression Line</vt:lpstr>
      <vt:lpstr>Multiple Regression Model</vt:lpstr>
      <vt:lpstr>Regression output - python</vt:lpstr>
      <vt:lpstr>Interpretation of β_0</vt:lpstr>
      <vt:lpstr>Interpretation of β_1</vt:lpstr>
      <vt:lpstr>Including Categorical Variables in Regression</vt:lpstr>
      <vt:lpstr>Lending Club: Categorical Predictors</vt:lpstr>
      <vt:lpstr>Regression Concerns</vt:lpstr>
      <vt:lpstr>Extending Regression: Non-linear regression models</vt:lpstr>
      <vt:lpstr>PowerPoint Presentation</vt:lpstr>
      <vt:lpstr>Complexity </vt:lpstr>
      <vt:lpstr>Complexity in Regression</vt:lpstr>
      <vt:lpstr>Complexity in Regression</vt:lpstr>
      <vt:lpstr>A real example….</vt:lpstr>
      <vt:lpstr>Complexity in Regression</vt:lpstr>
      <vt:lpstr>Regularized Regression</vt:lpstr>
      <vt:lpstr>Regularized Regression</vt:lpstr>
      <vt:lpstr>Key points about Regularized Regression</vt:lpstr>
      <vt:lpstr>Lasso Regression</vt:lpstr>
      <vt:lpstr>PowerPoint Presentation</vt:lpstr>
      <vt:lpstr>PowerPoint Presentation</vt:lpstr>
      <vt:lpstr>Inspiration from Biology</vt:lpstr>
      <vt:lpstr>From Real to Artificial</vt:lpstr>
      <vt:lpstr>Nodes: A Closer Look</vt:lpstr>
      <vt:lpstr>Neural Network: Architecture</vt:lpstr>
      <vt:lpstr>Neural Networks: The Model</vt:lpstr>
      <vt:lpstr>Taking Neural Nets to 11…</vt:lpstr>
      <vt:lpstr>PowerPoint Presentation</vt:lpstr>
      <vt:lpstr>Building your toolbox</vt:lpstr>
      <vt:lpstr>What model do I choose?</vt:lpstr>
      <vt:lpstr>Logistic vs Trees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43</cp:revision>
  <dcterms:created xsi:type="dcterms:W3CDTF">2023-07-07T20:20:38Z</dcterms:created>
  <dcterms:modified xsi:type="dcterms:W3CDTF">2024-04-22T12:50:44Z</dcterms:modified>
</cp:coreProperties>
</file>